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6" r:id="rId9"/>
    <p:sldId id="263" r:id="rId10"/>
    <p:sldId id="264" r:id="rId11"/>
    <p:sldId id="265"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Open San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702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svg"/><Relationship Id="rId12"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sv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sv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6204"/>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Traffic Accident Severity: The Accuracy Paradox</a:t>
            </a:r>
            <a:endParaRPr lang="en-US" sz="3900" dirty="0"/>
          </a:p>
        </p:txBody>
      </p:sp>
      <p:sp>
        <p:nvSpPr>
          <p:cNvPr id="4" name="Text 1"/>
          <p:cNvSpPr/>
          <p:nvPr/>
        </p:nvSpPr>
        <p:spPr>
          <a:xfrm>
            <a:off x="6280190" y="3335655"/>
            <a:ext cx="7556421" cy="992267"/>
          </a:xfrm>
          <a:prstGeom prst="rect">
            <a:avLst/>
          </a:prstGeom>
          <a:noFill/>
          <a:ln/>
        </p:spPr>
        <p:txBody>
          <a:bodyPr wrap="square" lIns="0" tIns="0" rIns="0" bIns="0" rtlCol="0" anchor="t"/>
          <a:lstStyle/>
          <a:p>
            <a:pPr marL="0" indent="0" algn="l">
              <a:lnSpc>
                <a:spcPts val="3900"/>
              </a:lnSpc>
              <a:buNone/>
            </a:pPr>
            <a:r>
              <a:rPr lang="en-US" sz="3100" b="1" dirty="0">
                <a:solidFill>
                  <a:srgbClr val="443728"/>
                </a:solidFill>
                <a:latin typeface="Crimson Pro Bold" pitchFamily="34" charset="0"/>
                <a:ea typeface="Crimson Pro Bold" pitchFamily="34" charset="-122"/>
                <a:cs typeface="Crimson Pro Bold" pitchFamily="34" charset="-120"/>
              </a:rPr>
              <a:t>Why 84% Accuracy is Misleading in Safety-Critical Models</a:t>
            </a:r>
            <a:endParaRPr lang="en-US" sz="3100" dirty="0"/>
          </a:p>
        </p:txBody>
      </p:sp>
      <p:sp>
        <p:nvSpPr>
          <p:cNvPr id="5" name="Text 2"/>
          <p:cNvSpPr/>
          <p:nvPr/>
        </p:nvSpPr>
        <p:spPr>
          <a:xfrm>
            <a:off x="6280190" y="4625578"/>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This presentation delves into the critical challenge of accurately predicting traffic accident severity. We explore why a seemingly high accuracy score can be deceptive in safety-critical applications, particularly when dealing with imbalanced datasets, and how traditional metrics can lead to models that are practically useless in real-world scenarios.</a:t>
            </a:r>
            <a:endParaRPr lang="en-US" sz="1550" dirty="0"/>
          </a:p>
        </p:txBody>
      </p:sp>
      <p:sp>
        <p:nvSpPr>
          <p:cNvPr id="6" name="Rectangle 5">
            <a:extLst>
              <a:ext uri="{FF2B5EF4-FFF2-40B4-BE49-F238E27FC236}">
                <a16:creationId xmlns:a16="http://schemas.microsoft.com/office/drawing/2014/main" id="{A2FDAB55-26F4-4759-BDA5-83E5C1207D62}"/>
              </a:ext>
            </a:extLst>
          </p:cNvPr>
          <p:cNvSpPr/>
          <p:nvPr/>
        </p:nvSpPr>
        <p:spPr>
          <a:xfrm>
            <a:off x="12780084" y="7697095"/>
            <a:ext cx="1850315" cy="43568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C3DB6A50-6D6D-4C94-A820-CB47487F93BD}"/>
              </a:ext>
            </a:extLst>
          </p:cNvPr>
          <p:cNvPicPr>
            <a:picLocks noChangeAspect="1"/>
          </p:cNvPicPr>
          <p:nvPr/>
        </p:nvPicPr>
        <p:blipFill>
          <a:blip r:embed="rId4"/>
          <a:stretch>
            <a:fillRect/>
          </a:stretch>
        </p:blipFill>
        <p:spPr>
          <a:xfrm>
            <a:off x="11296184" y="7181704"/>
            <a:ext cx="3334215" cy="10478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8784" y="707588"/>
            <a:ext cx="5133380" cy="584954"/>
          </a:xfrm>
          <a:prstGeom prst="rect">
            <a:avLst/>
          </a:prstGeom>
          <a:noFill/>
          <a:ln/>
        </p:spPr>
        <p:txBody>
          <a:bodyPr wrap="none" lIns="0" tIns="0" rIns="0" bIns="0" rtlCol="0" anchor="t"/>
          <a:lstStyle/>
          <a:p>
            <a:pPr marL="0" indent="0" algn="l">
              <a:lnSpc>
                <a:spcPts val="4600"/>
              </a:lnSpc>
              <a:buNone/>
            </a:pPr>
            <a:r>
              <a:rPr lang="en-US" sz="3650" b="1" dirty="0">
                <a:solidFill>
                  <a:srgbClr val="443728"/>
                </a:solidFill>
                <a:latin typeface="Crimson Pro Bold" pitchFamily="34" charset="0"/>
                <a:ea typeface="Crimson Pro Bold" pitchFamily="34" charset="-122"/>
                <a:cs typeface="Crimson Pro Bold" pitchFamily="34" charset="-120"/>
              </a:rPr>
              <a:t>Future Recommendations</a:t>
            </a:r>
            <a:endParaRPr lang="en-US" sz="3650" dirty="0"/>
          </a:p>
        </p:txBody>
      </p:sp>
      <p:sp>
        <p:nvSpPr>
          <p:cNvPr id="3" name="Text 1"/>
          <p:cNvSpPr/>
          <p:nvPr/>
        </p:nvSpPr>
        <p:spPr>
          <a:xfrm>
            <a:off x="748784" y="1367314"/>
            <a:ext cx="6379012" cy="468035"/>
          </a:xfrm>
          <a:prstGeom prst="rect">
            <a:avLst/>
          </a:prstGeom>
          <a:noFill/>
          <a:ln/>
        </p:spPr>
        <p:txBody>
          <a:bodyPr wrap="none" lIns="0" tIns="0" rIns="0" bIns="0" rtlCol="0" anchor="t"/>
          <a:lstStyle/>
          <a:p>
            <a:pPr marL="0" indent="0" algn="l">
              <a:lnSpc>
                <a:spcPts val="3650"/>
              </a:lnSpc>
              <a:buNone/>
            </a:pPr>
            <a:r>
              <a:rPr lang="en-US" sz="2900" b="1" dirty="0">
                <a:solidFill>
                  <a:srgbClr val="443728"/>
                </a:solidFill>
                <a:latin typeface="Crimson Pro Bold" pitchFamily="34" charset="0"/>
                <a:ea typeface="Crimson Pro Bold" pitchFamily="34" charset="-122"/>
                <a:cs typeface="Crimson Pro Bold" pitchFamily="34" charset="-120"/>
              </a:rPr>
              <a:t>Next Steps for Continuous Improvement</a:t>
            </a:r>
            <a:endParaRPr lang="en-US" sz="2900" dirty="0"/>
          </a:p>
        </p:txBody>
      </p:sp>
      <p:sp>
        <p:nvSpPr>
          <p:cNvPr id="4" name="Text 2"/>
          <p:cNvSpPr/>
          <p:nvPr/>
        </p:nvSpPr>
        <p:spPr>
          <a:xfrm>
            <a:off x="748784" y="2116098"/>
            <a:ext cx="13132832" cy="598884"/>
          </a:xfrm>
          <a:prstGeom prst="rect">
            <a:avLst/>
          </a:prstGeom>
          <a:noFill/>
          <a:ln/>
        </p:spPr>
        <p:txBody>
          <a:bodyPr wrap="square" lIns="0" tIns="0" rIns="0" bIns="0" rtlCol="0" anchor="t"/>
          <a:lstStyle/>
          <a:p>
            <a:pPr marL="0" indent="0" algn="l">
              <a:lnSpc>
                <a:spcPts val="2350"/>
              </a:lnSpc>
              <a:buNone/>
            </a:pPr>
            <a:r>
              <a:rPr lang="en-US" sz="1450" dirty="0">
                <a:solidFill>
                  <a:srgbClr val="443728"/>
                </a:solidFill>
                <a:latin typeface="Open Sans" pitchFamily="34" charset="0"/>
                <a:ea typeface="Open Sans" pitchFamily="34" charset="-122"/>
                <a:cs typeface="Open Sans" pitchFamily="34" charset="-120"/>
              </a:rPr>
              <a:t>To further enhance the robustness and real-world applicability of our accident severity prediction model, we propose several key areas for future development.</a:t>
            </a:r>
            <a:endParaRPr lang="en-US" sz="1450" dirty="0"/>
          </a:p>
        </p:txBody>
      </p:sp>
      <p:sp>
        <p:nvSpPr>
          <p:cNvPr id="5" name="Text 3"/>
          <p:cNvSpPr/>
          <p:nvPr/>
        </p:nvSpPr>
        <p:spPr>
          <a:xfrm>
            <a:off x="2163485" y="3128248"/>
            <a:ext cx="2572703" cy="292418"/>
          </a:xfrm>
          <a:prstGeom prst="rect">
            <a:avLst/>
          </a:prstGeom>
          <a:noFill/>
          <a:ln/>
        </p:spPr>
        <p:txBody>
          <a:bodyPr wrap="none" lIns="0" tIns="0" rIns="0" bIns="0" rtlCol="0" anchor="t"/>
          <a:lstStyle/>
          <a:p>
            <a:pPr marL="0" indent="0" algn="r">
              <a:lnSpc>
                <a:spcPts val="2300"/>
              </a:lnSpc>
              <a:buNone/>
            </a:pPr>
            <a:r>
              <a:rPr lang="en-US" sz="1800" b="1" dirty="0">
                <a:solidFill>
                  <a:srgbClr val="443728"/>
                </a:solidFill>
                <a:latin typeface="Crimson Pro Bold" pitchFamily="34" charset="0"/>
                <a:ea typeface="Crimson Pro Bold" pitchFamily="34" charset="-122"/>
                <a:cs typeface="Crimson Pro Bold" pitchFamily="34" charset="-120"/>
              </a:rPr>
              <a:t>Enhanced Data Collection</a:t>
            </a:r>
            <a:endParaRPr lang="en-US" sz="1800" dirty="0"/>
          </a:p>
        </p:txBody>
      </p:sp>
      <p:sp>
        <p:nvSpPr>
          <p:cNvPr id="6" name="Text 4"/>
          <p:cNvSpPr/>
          <p:nvPr/>
        </p:nvSpPr>
        <p:spPr>
          <a:xfrm>
            <a:off x="748784" y="3532942"/>
            <a:ext cx="3987403" cy="1497211"/>
          </a:xfrm>
          <a:prstGeom prst="rect">
            <a:avLst/>
          </a:prstGeom>
          <a:noFill/>
          <a:ln/>
        </p:spPr>
        <p:txBody>
          <a:bodyPr wrap="square" lIns="0" tIns="0" rIns="0" bIns="0" rtlCol="0" anchor="t"/>
          <a:lstStyle/>
          <a:p>
            <a:pPr marL="0" indent="0" algn="r">
              <a:lnSpc>
                <a:spcPts val="2350"/>
              </a:lnSpc>
              <a:buNone/>
            </a:pPr>
            <a:r>
              <a:rPr lang="en-US" sz="1450" dirty="0">
                <a:solidFill>
                  <a:srgbClr val="443728"/>
                </a:solidFill>
                <a:latin typeface="Open Sans" pitchFamily="34" charset="0"/>
                <a:ea typeface="Open Sans" pitchFamily="34" charset="-122"/>
                <a:cs typeface="Open Sans" pitchFamily="34" charset="-120"/>
              </a:rPr>
              <a:t>Prioritize gathering more real-world data specifically for "Severe" crashes. Reducing reliance on synthetic oversampling will lead to more robust and generalizable model performance.</a:t>
            </a:r>
            <a:endParaRPr lang="en-US" sz="1450" dirty="0"/>
          </a:p>
        </p:txBody>
      </p:sp>
      <p:pic>
        <p:nvPicPr>
          <p:cNvPr id="7" name="Image 0" descr="preencoded.png"/>
          <p:cNvPicPr>
            <a:picLocks noChangeAspect="1"/>
          </p:cNvPicPr>
          <p:nvPr/>
        </p:nvPicPr>
        <p:blipFill>
          <a:blip r:embed="rId3"/>
          <a:stretch>
            <a:fillRect/>
          </a:stretch>
        </p:blipFill>
        <p:spPr>
          <a:xfrm>
            <a:off x="5016937" y="2925485"/>
            <a:ext cx="4596408" cy="4596408"/>
          </a:xfrm>
          <a:prstGeom prst="rect">
            <a:avLst/>
          </a:prstGeom>
        </p:spPr>
      </p:pic>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7540" y="3946088"/>
            <a:ext cx="280035" cy="280035"/>
          </a:xfrm>
          <a:prstGeom prst="rect">
            <a:avLst/>
          </a:prstGeom>
        </p:spPr>
      </p:pic>
      <p:sp>
        <p:nvSpPr>
          <p:cNvPr id="9" name="Text 5"/>
          <p:cNvSpPr/>
          <p:nvPr/>
        </p:nvSpPr>
        <p:spPr>
          <a:xfrm>
            <a:off x="9894094" y="2978587"/>
            <a:ext cx="2340054" cy="292418"/>
          </a:xfrm>
          <a:prstGeom prst="rect">
            <a:avLst/>
          </a:prstGeom>
          <a:noFill/>
          <a:ln/>
        </p:spPr>
        <p:txBody>
          <a:bodyPr wrap="none" lIns="0" tIns="0" rIns="0" bIns="0" rtlCol="0" anchor="t"/>
          <a:lstStyle/>
          <a:p>
            <a:pPr marL="0" indent="0" algn="l">
              <a:lnSpc>
                <a:spcPts val="2300"/>
              </a:lnSpc>
              <a:buNone/>
            </a:pPr>
            <a:r>
              <a:rPr lang="en-US" sz="1800" b="1" dirty="0">
                <a:solidFill>
                  <a:srgbClr val="443728"/>
                </a:solidFill>
                <a:latin typeface="Crimson Pro Bold" pitchFamily="34" charset="0"/>
                <a:ea typeface="Crimson Pro Bold" pitchFamily="34" charset="-122"/>
                <a:cs typeface="Crimson Pro Bold" pitchFamily="34" charset="-120"/>
              </a:rPr>
              <a:t>Feature Expansion</a:t>
            </a:r>
            <a:endParaRPr lang="en-US" sz="1800" dirty="0"/>
          </a:p>
        </p:txBody>
      </p:sp>
      <p:sp>
        <p:nvSpPr>
          <p:cNvPr id="10" name="Text 6"/>
          <p:cNvSpPr/>
          <p:nvPr/>
        </p:nvSpPr>
        <p:spPr>
          <a:xfrm>
            <a:off x="9894094" y="3383280"/>
            <a:ext cx="3987522" cy="1796653"/>
          </a:xfrm>
          <a:prstGeom prst="rect">
            <a:avLst/>
          </a:prstGeom>
          <a:noFill/>
          <a:ln/>
        </p:spPr>
        <p:txBody>
          <a:bodyPr wrap="square" lIns="0" tIns="0" rIns="0" bIns="0" rtlCol="0" anchor="t"/>
          <a:lstStyle/>
          <a:p>
            <a:pPr marL="0" indent="0" algn="l">
              <a:lnSpc>
                <a:spcPts val="2350"/>
              </a:lnSpc>
              <a:buNone/>
            </a:pPr>
            <a:r>
              <a:rPr lang="en-US" sz="1450" dirty="0">
                <a:solidFill>
                  <a:srgbClr val="443728"/>
                </a:solidFill>
                <a:latin typeface="Open Sans" pitchFamily="34" charset="0"/>
                <a:ea typeface="Open Sans" pitchFamily="34" charset="-122"/>
                <a:cs typeface="Open Sans" pitchFamily="34" charset="-120"/>
              </a:rPr>
              <a:t>Explore the integration of advanced telematics data or speed sensor data from vehicles involved in accidents. These features could provide granular insights into crash dynamics, significantly improving predictive accuracy for severe events.</a:t>
            </a:r>
            <a:endParaRPr lang="en-US" sz="1450" dirty="0"/>
          </a:p>
        </p:txBody>
      </p:sp>
      <p:pic>
        <p:nvPicPr>
          <p:cNvPr id="11" name="Image 2" descr="preencoded.png"/>
          <p:cNvPicPr>
            <a:picLocks noChangeAspect="1"/>
          </p:cNvPicPr>
          <p:nvPr/>
        </p:nvPicPr>
        <p:blipFill>
          <a:blip r:embed="rId6"/>
          <a:stretch>
            <a:fillRect/>
          </a:stretch>
        </p:blipFill>
        <p:spPr>
          <a:xfrm>
            <a:off x="5016937" y="2925485"/>
            <a:ext cx="4596408" cy="4596408"/>
          </a:xfrm>
          <a:prstGeom prst="rect">
            <a:avLst/>
          </a:prstGeom>
        </p:spPr>
      </p:pic>
      <p:pic>
        <p:nvPicPr>
          <p:cNvPr id="12"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8312587" y="3946088"/>
            <a:ext cx="280035" cy="280035"/>
          </a:xfrm>
          <a:prstGeom prst="rect">
            <a:avLst/>
          </a:prstGeom>
        </p:spPr>
      </p:pic>
      <p:sp>
        <p:nvSpPr>
          <p:cNvPr id="13" name="Text 7"/>
          <p:cNvSpPr/>
          <p:nvPr/>
        </p:nvSpPr>
        <p:spPr>
          <a:xfrm>
            <a:off x="9894094" y="5566886"/>
            <a:ext cx="2340054" cy="292418"/>
          </a:xfrm>
          <a:prstGeom prst="rect">
            <a:avLst/>
          </a:prstGeom>
          <a:noFill/>
          <a:ln/>
        </p:spPr>
        <p:txBody>
          <a:bodyPr wrap="none" lIns="0" tIns="0" rIns="0" bIns="0" rtlCol="0" anchor="t"/>
          <a:lstStyle/>
          <a:p>
            <a:pPr marL="0" indent="0" algn="l">
              <a:lnSpc>
                <a:spcPts val="2300"/>
              </a:lnSpc>
              <a:buNone/>
            </a:pPr>
            <a:r>
              <a:rPr lang="en-US" sz="1800" b="1" dirty="0">
                <a:solidFill>
                  <a:srgbClr val="443728"/>
                </a:solidFill>
                <a:latin typeface="Crimson Pro Bold" pitchFamily="34" charset="0"/>
                <a:ea typeface="Crimson Pro Bold" pitchFamily="34" charset="-122"/>
                <a:cs typeface="Crimson Pro Bold" pitchFamily="34" charset="-120"/>
              </a:rPr>
              <a:t>Model Deployment</a:t>
            </a:r>
            <a:endParaRPr lang="en-US" sz="1800" dirty="0"/>
          </a:p>
        </p:txBody>
      </p:sp>
      <p:sp>
        <p:nvSpPr>
          <p:cNvPr id="14" name="Text 8"/>
          <p:cNvSpPr/>
          <p:nvPr/>
        </p:nvSpPr>
        <p:spPr>
          <a:xfrm>
            <a:off x="9894094" y="5971580"/>
            <a:ext cx="3987522" cy="1497211"/>
          </a:xfrm>
          <a:prstGeom prst="rect">
            <a:avLst/>
          </a:prstGeom>
          <a:noFill/>
          <a:ln/>
        </p:spPr>
        <p:txBody>
          <a:bodyPr wrap="square" lIns="0" tIns="0" rIns="0" bIns="0" rtlCol="0" anchor="t"/>
          <a:lstStyle/>
          <a:p>
            <a:pPr marL="0" indent="0" algn="l">
              <a:lnSpc>
                <a:spcPts val="2350"/>
              </a:lnSpc>
              <a:buNone/>
            </a:pPr>
            <a:r>
              <a:rPr lang="en-US" sz="1450" dirty="0">
                <a:solidFill>
                  <a:srgbClr val="443728"/>
                </a:solidFill>
                <a:latin typeface="Open Sans" pitchFamily="34" charset="0"/>
                <a:ea typeface="Open Sans" pitchFamily="34" charset="-122"/>
                <a:cs typeface="Open Sans" pitchFamily="34" charset="-120"/>
              </a:rPr>
              <a:t>Deploy the Weighted ResNet model as a crucial component of an </a:t>
            </a:r>
            <a:r>
              <a:rPr lang="en-US" sz="1450" b="1" dirty="0">
                <a:solidFill>
                  <a:srgbClr val="443728"/>
                </a:solidFill>
                <a:latin typeface="Open Sans" pitchFamily="34" charset="0"/>
                <a:ea typeface="Open Sans" pitchFamily="34" charset="-122"/>
                <a:cs typeface="Open Sans" pitchFamily="34" charset="-120"/>
              </a:rPr>
              <a:t>alert system</a:t>
            </a:r>
            <a:r>
              <a:rPr lang="en-US" sz="1450" dirty="0">
                <a:solidFill>
                  <a:srgbClr val="443728"/>
                </a:solidFill>
                <a:latin typeface="Open Sans" pitchFamily="34" charset="0"/>
                <a:ea typeface="Open Sans" pitchFamily="34" charset="-122"/>
                <a:cs typeface="Open Sans" pitchFamily="34" charset="-120"/>
              </a:rPr>
              <a:t>. This system could identify high-risk conditions in real-time, enabling rapid response and potentially preventing severe outcomes.</a:t>
            </a:r>
            <a:endParaRPr lang="en-US" sz="1450" dirty="0"/>
          </a:p>
        </p:txBody>
      </p:sp>
      <p:pic>
        <p:nvPicPr>
          <p:cNvPr id="15" name="Image 4" descr="preencoded.png"/>
          <p:cNvPicPr>
            <a:picLocks noChangeAspect="1"/>
          </p:cNvPicPr>
          <p:nvPr/>
        </p:nvPicPr>
        <p:blipFill>
          <a:blip r:embed="rId8"/>
          <a:stretch>
            <a:fillRect/>
          </a:stretch>
        </p:blipFill>
        <p:spPr>
          <a:xfrm>
            <a:off x="5016937" y="2925485"/>
            <a:ext cx="4596408" cy="4596408"/>
          </a:xfrm>
          <a:prstGeom prst="rect">
            <a:avLst/>
          </a:prstGeom>
        </p:spPr>
      </p:pic>
      <p:pic>
        <p:nvPicPr>
          <p:cNvPr id="16" name="Image 5" descr="preencoded.png"/>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8312587" y="6221135"/>
            <a:ext cx="280035" cy="280035"/>
          </a:xfrm>
          <a:prstGeom prst="rect">
            <a:avLst/>
          </a:prstGeom>
        </p:spPr>
      </p:pic>
      <p:sp>
        <p:nvSpPr>
          <p:cNvPr id="17" name="Text 9"/>
          <p:cNvSpPr/>
          <p:nvPr/>
        </p:nvSpPr>
        <p:spPr>
          <a:xfrm>
            <a:off x="1990606" y="5566886"/>
            <a:ext cx="2745581" cy="292418"/>
          </a:xfrm>
          <a:prstGeom prst="rect">
            <a:avLst/>
          </a:prstGeom>
          <a:noFill/>
          <a:ln/>
        </p:spPr>
        <p:txBody>
          <a:bodyPr wrap="none" lIns="0" tIns="0" rIns="0" bIns="0" rtlCol="0" anchor="t"/>
          <a:lstStyle/>
          <a:p>
            <a:pPr marL="0" indent="0" algn="r">
              <a:lnSpc>
                <a:spcPts val="2300"/>
              </a:lnSpc>
              <a:buNone/>
            </a:pPr>
            <a:r>
              <a:rPr lang="en-US" sz="1800" b="1" dirty="0">
                <a:solidFill>
                  <a:srgbClr val="443728"/>
                </a:solidFill>
                <a:latin typeface="Crimson Pro Bold" pitchFamily="34" charset="0"/>
                <a:ea typeface="Crimson Pro Bold" pitchFamily="34" charset="-122"/>
                <a:cs typeface="Crimson Pro Bold" pitchFamily="34" charset="-120"/>
              </a:rPr>
              <a:t>Continuous Learning Loops</a:t>
            </a:r>
            <a:endParaRPr lang="en-US" sz="1800" dirty="0"/>
          </a:p>
        </p:txBody>
      </p:sp>
      <p:sp>
        <p:nvSpPr>
          <p:cNvPr id="18" name="Text 10"/>
          <p:cNvSpPr/>
          <p:nvPr/>
        </p:nvSpPr>
        <p:spPr>
          <a:xfrm>
            <a:off x="748784" y="5971580"/>
            <a:ext cx="3987403" cy="1497211"/>
          </a:xfrm>
          <a:prstGeom prst="rect">
            <a:avLst/>
          </a:prstGeom>
          <a:noFill/>
          <a:ln/>
        </p:spPr>
        <p:txBody>
          <a:bodyPr wrap="square" lIns="0" tIns="0" rIns="0" bIns="0" rtlCol="0" anchor="t"/>
          <a:lstStyle/>
          <a:p>
            <a:pPr marL="0" indent="0" algn="r">
              <a:lnSpc>
                <a:spcPts val="2350"/>
              </a:lnSpc>
              <a:buNone/>
            </a:pPr>
            <a:r>
              <a:rPr lang="en-US" sz="1450" dirty="0">
                <a:solidFill>
                  <a:srgbClr val="443728"/>
                </a:solidFill>
                <a:latin typeface="Open Sans" pitchFamily="34" charset="0"/>
                <a:ea typeface="Open Sans" pitchFamily="34" charset="-122"/>
                <a:cs typeface="Open Sans" pitchFamily="34" charset="-120"/>
              </a:rPr>
              <a:t>Implement a feedback loop where new accident data continuously retrains and refines the model, ensuring it adapts to changing conditions and maintains optimal performance over time.</a:t>
            </a:r>
            <a:endParaRPr lang="en-US" sz="1450" dirty="0"/>
          </a:p>
        </p:txBody>
      </p:sp>
      <p:pic>
        <p:nvPicPr>
          <p:cNvPr id="19" name="Image 6" descr="preencoded.png"/>
          <p:cNvPicPr>
            <a:picLocks noChangeAspect="1"/>
          </p:cNvPicPr>
          <p:nvPr/>
        </p:nvPicPr>
        <p:blipFill>
          <a:blip r:embed="rId10"/>
          <a:stretch>
            <a:fillRect/>
          </a:stretch>
        </p:blipFill>
        <p:spPr>
          <a:xfrm>
            <a:off x="5016937" y="2925485"/>
            <a:ext cx="4596408" cy="4596408"/>
          </a:xfrm>
          <a:prstGeom prst="rect">
            <a:avLst/>
          </a:prstGeom>
        </p:spPr>
      </p:pic>
      <p:pic>
        <p:nvPicPr>
          <p:cNvPr id="20" name="Image 7" descr="preencoded.png"/>
          <p:cNvPicPr>
            <a:picLocks noChangeAspect="1"/>
          </p:cNvPicPr>
          <p:nvPr/>
        </p:nvPicPr>
        <p:blipFill>
          <a:blip r:embed="rId4">
            <a:extLst>
              <a:ext uri="{96DAC541-7B7A-43D3-8B79-37D633B846F1}">
                <asvg:svgBlip xmlns:asvg="http://schemas.microsoft.com/office/drawing/2016/SVG/main" r:embed="rId11"/>
              </a:ext>
            </a:extLst>
          </a:blip>
          <a:stretch>
            <a:fillRect/>
          </a:stretch>
        </p:blipFill>
        <p:spPr>
          <a:xfrm>
            <a:off x="6037540" y="6221135"/>
            <a:ext cx="280035" cy="280035"/>
          </a:xfrm>
          <a:prstGeom prst="rect">
            <a:avLst/>
          </a:prstGeom>
        </p:spPr>
      </p:pic>
      <p:pic>
        <p:nvPicPr>
          <p:cNvPr id="21" name="Picture 20">
            <a:extLst>
              <a:ext uri="{FF2B5EF4-FFF2-40B4-BE49-F238E27FC236}">
                <a16:creationId xmlns:a16="http://schemas.microsoft.com/office/drawing/2014/main" id="{FAF81C5B-CA75-476C-B46B-00DA6441B6F3}"/>
              </a:ext>
            </a:extLst>
          </p:cNvPr>
          <p:cNvPicPr>
            <a:picLocks noChangeAspect="1"/>
          </p:cNvPicPr>
          <p:nvPr/>
        </p:nvPicPr>
        <p:blipFill>
          <a:blip r:embed="rId12"/>
          <a:stretch>
            <a:fillRect/>
          </a:stretch>
        </p:blipFill>
        <p:spPr>
          <a:xfrm>
            <a:off x="12647754" y="7602164"/>
            <a:ext cx="1982646" cy="62311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21851" y="358735"/>
            <a:ext cx="6793587" cy="407789"/>
          </a:xfrm>
          <a:prstGeom prst="rect">
            <a:avLst/>
          </a:prstGeom>
          <a:noFill/>
          <a:ln/>
        </p:spPr>
        <p:txBody>
          <a:bodyPr wrap="none" lIns="0" tIns="0" rIns="0" bIns="0" rtlCol="0" anchor="t"/>
          <a:lstStyle/>
          <a:p>
            <a:pPr marL="0" indent="0" algn="l">
              <a:lnSpc>
                <a:spcPts val="3200"/>
              </a:lnSpc>
              <a:buNone/>
            </a:pPr>
            <a:r>
              <a:rPr lang="en-US" sz="2550" b="1" dirty="0">
                <a:solidFill>
                  <a:srgbClr val="443728"/>
                </a:solidFill>
                <a:latin typeface="Crimson Pro Bold" pitchFamily="34" charset="0"/>
                <a:ea typeface="Crimson Pro Bold" pitchFamily="34" charset="-122"/>
                <a:cs typeface="Crimson Pro Bold" pitchFamily="34" charset="-120"/>
              </a:rPr>
              <a:t>The Path Forward: From Prediction to Prevention</a:t>
            </a:r>
            <a:endParaRPr lang="en-US" sz="2550" dirty="0"/>
          </a:p>
        </p:txBody>
      </p:sp>
      <p:sp>
        <p:nvSpPr>
          <p:cNvPr id="3" name="Text 1"/>
          <p:cNvSpPr/>
          <p:nvPr/>
        </p:nvSpPr>
        <p:spPr>
          <a:xfrm>
            <a:off x="521851" y="818674"/>
            <a:ext cx="4946333" cy="326231"/>
          </a:xfrm>
          <a:prstGeom prst="rect">
            <a:avLst/>
          </a:prstGeom>
          <a:noFill/>
          <a:ln/>
        </p:spPr>
        <p:txBody>
          <a:bodyPr wrap="none" lIns="0" tIns="0" rIns="0" bIns="0" rtlCol="0" anchor="t"/>
          <a:lstStyle/>
          <a:p>
            <a:pPr marL="0" indent="0" algn="l">
              <a:lnSpc>
                <a:spcPts val="2550"/>
              </a:lnSpc>
              <a:buNone/>
            </a:pPr>
            <a:r>
              <a:rPr lang="en-US" sz="2050" b="1" dirty="0">
                <a:solidFill>
                  <a:srgbClr val="443728"/>
                </a:solidFill>
                <a:latin typeface="Crimson Pro Bold" pitchFamily="34" charset="0"/>
                <a:ea typeface="Crimson Pro Bold" pitchFamily="34" charset="-122"/>
                <a:cs typeface="Crimson Pro Bold" pitchFamily="34" charset="-120"/>
              </a:rPr>
              <a:t>Building Safer Roads with Intelligent Models</a:t>
            </a:r>
            <a:endParaRPr lang="en-US" sz="2050" dirty="0"/>
          </a:p>
        </p:txBody>
      </p:sp>
      <p:sp>
        <p:nvSpPr>
          <p:cNvPr id="4" name="Text 2"/>
          <p:cNvSpPr/>
          <p:nvPr/>
        </p:nvSpPr>
        <p:spPr>
          <a:xfrm>
            <a:off x="521851" y="1340525"/>
            <a:ext cx="13586698" cy="417433"/>
          </a:xfrm>
          <a:prstGeom prst="rect">
            <a:avLst/>
          </a:prstGeom>
          <a:noFill/>
          <a:ln/>
        </p:spPr>
        <p:txBody>
          <a:bodyPr wrap="square" lIns="0" tIns="0" rIns="0" bIns="0" rtlCol="0" anchor="t"/>
          <a:lstStyle/>
          <a:p>
            <a:pPr marL="0" indent="0" algn="l">
              <a:lnSpc>
                <a:spcPts val="1600"/>
              </a:lnSpc>
              <a:buNone/>
            </a:pPr>
            <a:r>
              <a:rPr lang="en-US" sz="1000" dirty="0">
                <a:solidFill>
                  <a:srgbClr val="443728"/>
                </a:solidFill>
                <a:latin typeface="Open Sans" pitchFamily="34" charset="0"/>
                <a:ea typeface="Open Sans" pitchFamily="34" charset="-122"/>
                <a:cs typeface="Open Sans" pitchFamily="34" charset="-120"/>
              </a:rPr>
              <a:t>Our journey through the Traffic Accident Severity project underscores a fundamental principle in safety-critical AI: the true measure of a model's success lies not in its overall accuracy, but in its ability to reliably identify and respond to the most critical, yet rare, events.</a:t>
            </a:r>
            <a:endParaRPr lang="en-US" sz="1000" dirty="0"/>
          </a:p>
        </p:txBody>
      </p:sp>
      <p:pic>
        <p:nvPicPr>
          <p:cNvPr id="5" name="Image 0" descr="preencoded.png"/>
          <p:cNvPicPr>
            <a:picLocks noChangeAspect="1"/>
          </p:cNvPicPr>
          <p:nvPr/>
        </p:nvPicPr>
        <p:blipFill>
          <a:blip r:embed="rId3"/>
          <a:stretch>
            <a:fillRect/>
          </a:stretch>
        </p:blipFill>
        <p:spPr>
          <a:xfrm>
            <a:off x="521851" y="2051328"/>
            <a:ext cx="6634163" cy="6634162"/>
          </a:xfrm>
          <a:prstGeom prst="rect">
            <a:avLst/>
          </a:prstGeom>
        </p:spPr>
      </p:pic>
      <p:sp>
        <p:nvSpPr>
          <p:cNvPr id="6" name="Shape 3"/>
          <p:cNvSpPr/>
          <p:nvPr/>
        </p:nvSpPr>
        <p:spPr>
          <a:xfrm>
            <a:off x="7482007" y="2051328"/>
            <a:ext cx="293489" cy="293489"/>
          </a:xfrm>
          <a:prstGeom prst="roundRect">
            <a:avLst>
              <a:gd name="adj" fmla="val 18673"/>
            </a:avLst>
          </a:prstGeom>
          <a:solidFill>
            <a:srgbClr val="EBE2E0"/>
          </a:solidFill>
          <a:ln w="7620">
            <a:solidFill>
              <a:srgbClr val="D1C8C6"/>
            </a:solidFill>
            <a:prstDash val="solid"/>
          </a:ln>
        </p:spPr>
      </p:sp>
      <p:sp>
        <p:nvSpPr>
          <p:cNvPr id="7" name="Text 4"/>
          <p:cNvSpPr/>
          <p:nvPr/>
        </p:nvSpPr>
        <p:spPr>
          <a:xfrm>
            <a:off x="7905869" y="2075736"/>
            <a:ext cx="1957149" cy="244673"/>
          </a:xfrm>
          <a:prstGeom prst="rect">
            <a:avLst/>
          </a:prstGeom>
          <a:noFill/>
          <a:ln/>
        </p:spPr>
        <p:txBody>
          <a:bodyPr wrap="none" lIns="0" tIns="0" rIns="0" bIns="0" rtlCol="0" anchor="t"/>
          <a:lstStyle/>
          <a:p>
            <a:pPr marL="0" indent="0" algn="l">
              <a:lnSpc>
                <a:spcPts val="1900"/>
              </a:lnSpc>
              <a:buNone/>
            </a:pPr>
            <a:r>
              <a:rPr lang="en-US" sz="1500" b="1" dirty="0">
                <a:solidFill>
                  <a:srgbClr val="443728"/>
                </a:solidFill>
                <a:latin typeface="Crimson Pro Bold" pitchFamily="34" charset="0"/>
                <a:ea typeface="Crimson Pro Bold" pitchFamily="34" charset="-122"/>
                <a:cs typeface="Crimson Pro Bold" pitchFamily="34" charset="-120"/>
              </a:rPr>
              <a:t>Redefining Success</a:t>
            </a:r>
            <a:endParaRPr lang="en-US" sz="1500" dirty="0"/>
          </a:p>
        </p:txBody>
      </p:sp>
      <p:sp>
        <p:nvSpPr>
          <p:cNvPr id="8" name="Text 5"/>
          <p:cNvSpPr/>
          <p:nvPr/>
        </p:nvSpPr>
        <p:spPr>
          <a:xfrm>
            <a:off x="7905869" y="2450783"/>
            <a:ext cx="6210300" cy="417433"/>
          </a:xfrm>
          <a:prstGeom prst="rect">
            <a:avLst/>
          </a:prstGeom>
          <a:noFill/>
          <a:ln/>
        </p:spPr>
        <p:txBody>
          <a:bodyPr wrap="square" lIns="0" tIns="0" rIns="0" bIns="0" rtlCol="0" anchor="t"/>
          <a:lstStyle/>
          <a:p>
            <a:pPr marL="0" indent="0" algn="l">
              <a:lnSpc>
                <a:spcPts val="1600"/>
              </a:lnSpc>
              <a:buNone/>
            </a:pPr>
            <a:r>
              <a:rPr lang="en-US" sz="1000" dirty="0">
                <a:solidFill>
                  <a:srgbClr val="443728"/>
                </a:solidFill>
                <a:latin typeface="Open Sans" pitchFamily="34" charset="0"/>
                <a:ea typeface="Open Sans" pitchFamily="34" charset="-122"/>
                <a:cs typeface="Open Sans" pitchFamily="34" charset="-120"/>
              </a:rPr>
              <a:t>Moving beyond misleading accuracy metrics to focus on comprehensive evaluation that prioritizes critical event recall.</a:t>
            </a:r>
            <a:endParaRPr lang="en-US" sz="1000" dirty="0"/>
          </a:p>
        </p:txBody>
      </p:sp>
      <p:sp>
        <p:nvSpPr>
          <p:cNvPr id="9" name="Shape 6"/>
          <p:cNvSpPr/>
          <p:nvPr/>
        </p:nvSpPr>
        <p:spPr>
          <a:xfrm>
            <a:off x="7482007" y="3129082"/>
            <a:ext cx="293489" cy="293489"/>
          </a:xfrm>
          <a:prstGeom prst="roundRect">
            <a:avLst>
              <a:gd name="adj" fmla="val 18673"/>
            </a:avLst>
          </a:prstGeom>
          <a:solidFill>
            <a:srgbClr val="EBE2E0"/>
          </a:solidFill>
          <a:ln w="7620">
            <a:solidFill>
              <a:srgbClr val="D1C8C6"/>
            </a:solidFill>
            <a:prstDash val="solid"/>
          </a:ln>
        </p:spPr>
      </p:sp>
      <p:sp>
        <p:nvSpPr>
          <p:cNvPr id="10" name="Text 7"/>
          <p:cNvSpPr/>
          <p:nvPr/>
        </p:nvSpPr>
        <p:spPr>
          <a:xfrm>
            <a:off x="7905869" y="3153489"/>
            <a:ext cx="1957149" cy="244673"/>
          </a:xfrm>
          <a:prstGeom prst="rect">
            <a:avLst/>
          </a:prstGeom>
          <a:noFill/>
          <a:ln/>
        </p:spPr>
        <p:txBody>
          <a:bodyPr wrap="none" lIns="0" tIns="0" rIns="0" bIns="0" rtlCol="0" anchor="t"/>
          <a:lstStyle/>
          <a:p>
            <a:pPr marL="0" indent="0" algn="l">
              <a:lnSpc>
                <a:spcPts val="1900"/>
              </a:lnSpc>
              <a:buNone/>
            </a:pPr>
            <a:r>
              <a:rPr lang="en-US" sz="1500" b="1" dirty="0">
                <a:solidFill>
                  <a:srgbClr val="443728"/>
                </a:solidFill>
                <a:latin typeface="Crimson Pro Bold" pitchFamily="34" charset="0"/>
                <a:ea typeface="Crimson Pro Bold" pitchFamily="34" charset="-122"/>
                <a:cs typeface="Crimson Pro Bold" pitchFamily="34" charset="-120"/>
              </a:rPr>
              <a:t>Ethical Data Science</a:t>
            </a:r>
            <a:endParaRPr lang="en-US" sz="1500" dirty="0"/>
          </a:p>
        </p:txBody>
      </p:sp>
      <p:sp>
        <p:nvSpPr>
          <p:cNvPr id="11" name="Text 8"/>
          <p:cNvSpPr/>
          <p:nvPr/>
        </p:nvSpPr>
        <p:spPr>
          <a:xfrm>
            <a:off x="7905869" y="3528536"/>
            <a:ext cx="6210300" cy="417433"/>
          </a:xfrm>
          <a:prstGeom prst="rect">
            <a:avLst/>
          </a:prstGeom>
          <a:noFill/>
          <a:ln/>
        </p:spPr>
        <p:txBody>
          <a:bodyPr wrap="square" lIns="0" tIns="0" rIns="0" bIns="0" rtlCol="0" anchor="t"/>
          <a:lstStyle/>
          <a:p>
            <a:pPr marL="0" indent="0" algn="l">
              <a:lnSpc>
                <a:spcPts val="1600"/>
              </a:lnSpc>
              <a:buNone/>
            </a:pPr>
            <a:r>
              <a:rPr lang="en-US" sz="1000" dirty="0">
                <a:solidFill>
                  <a:srgbClr val="443728"/>
                </a:solidFill>
                <a:latin typeface="Open Sans" pitchFamily="34" charset="0"/>
                <a:ea typeface="Open Sans" pitchFamily="34" charset="-122"/>
                <a:cs typeface="Open Sans" pitchFamily="34" charset="-120"/>
              </a:rPr>
              <a:t>Committing to ethical AI development that ensures models contribute positively to public safety and well-being.</a:t>
            </a:r>
            <a:endParaRPr lang="en-US" sz="1000" dirty="0"/>
          </a:p>
        </p:txBody>
      </p:sp>
      <p:sp>
        <p:nvSpPr>
          <p:cNvPr id="12" name="Shape 9"/>
          <p:cNvSpPr/>
          <p:nvPr/>
        </p:nvSpPr>
        <p:spPr>
          <a:xfrm>
            <a:off x="7482007" y="4206835"/>
            <a:ext cx="293489" cy="293489"/>
          </a:xfrm>
          <a:prstGeom prst="roundRect">
            <a:avLst>
              <a:gd name="adj" fmla="val 18673"/>
            </a:avLst>
          </a:prstGeom>
          <a:solidFill>
            <a:srgbClr val="EBE2E0"/>
          </a:solidFill>
          <a:ln w="7620">
            <a:solidFill>
              <a:srgbClr val="D1C8C6"/>
            </a:solidFill>
            <a:prstDash val="solid"/>
          </a:ln>
        </p:spPr>
      </p:sp>
      <p:sp>
        <p:nvSpPr>
          <p:cNvPr id="13" name="Text 10"/>
          <p:cNvSpPr/>
          <p:nvPr/>
        </p:nvSpPr>
        <p:spPr>
          <a:xfrm>
            <a:off x="7905869" y="4231243"/>
            <a:ext cx="2075259" cy="244673"/>
          </a:xfrm>
          <a:prstGeom prst="rect">
            <a:avLst/>
          </a:prstGeom>
          <a:noFill/>
          <a:ln/>
        </p:spPr>
        <p:txBody>
          <a:bodyPr wrap="none" lIns="0" tIns="0" rIns="0" bIns="0" rtlCol="0" anchor="t"/>
          <a:lstStyle/>
          <a:p>
            <a:pPr marL="0" indent="0" algn="l">
              <a:lnSpc>
                <a:spcPts val="1900"/>
              </a:lnSpc>
              <a:buNone/>
            </a:pPr>
            <a:r>
              <a:rPr lang="en-US" sz="1500" b="1" dirty="0">
                <a:solidFill>
                  <a:srgbClr val="443728"/>
                </a:solidFill>
                <a:latin typeface="Crimson Pro Bold" pitchFamily="34" charset="0"/>
                <a:ea typeface="Crimson Pro Bold" pitchFamily="34" charset="-122"/>
                <a:cs typeface="Crimson Pro Bold" pitchFamily="34" charset="-120"/>
              </a:rPr>
              <a:t>Collaborative Innovation</a:t>
            </a:r>
            <a:endParaRPr lang="en-US" sz="1500" dirty="0"/>
          </a:p>
        </p:txBody>
      </p:sp>
      <p:sp>
        <p:nvSpPr>
          <p:cNvPr id="14" name="Text 11"/>
          <p:cNvSpPr/>
          <p:nvPr/>
        </p:nvSpPr>
        <p:spPr>
          <a:xfrm>
            <a:off x="7905869" y="4606290"/>
            <a:ext cx="6210300" cy="417433"/>
          </a:xfrm>
          <a:prstGeom prst="rect">
            <a:avLst/>
          </a:prstGeom>
          <a:noFill/>
          <a:ln/>
        </p:spPr>
        <p:txBody>
          <a:bodyPr wrap="square" lIns="0" tIns="0" rIns="0" bIns="0" rtlCol="0" anchor="t"/>
          <a:lstStyle/>
          <a:p>
            <a:pPr marL="0" indent="0" algn="l">
              <a:lnSpc>
                <a:spcPts val="1600"/>
              </a:lnSpc>
              <a:buNone/>
            </a:pPr>
            <a:r>
              <a:rPr lang="en-US" sz="1000" dirty="0">
                <a:solidFill>
                  <a:srgbClr val="443728"/>
                </a:solidFill>
                <a:latin typeface="Open Sans" pitchFamily="34" charset="0"/>
                <a:ea typeface="Open Sans" pitchFamily="34" charset="-122"/>
                <a:cs typeface="Open Sans" pitchFamily="34" charset="-120"/>
              </a:rPr>
              <a:t>Fostering collaboration between data scientists, engineers, and policymakers to integrate advanced predictive models into real-world safety initiatives.</a:t>
            </a:r>
            <a:endParaRPr lang="en-US" sz="1000" dirty="0"/>
          </a:p>
        </p:txBody>
      </p:sp>
      <p:sp>
        <p:nvSpPr>
          <p:cNvPr id="15" name="Text 12"/>
          <p:cNvSpPr/>
          <p:nvPr/>
        </p:nvSpPr>
        <p:spPr>
          <a:xfrm>
            <a:off x="982147" y="7935585"/>
            <a:ext cx="13586698" cy="208717"/>
          </a:xfrm>
          <a:prstGeom prst="rect">
            <a:avLst/>
          </a:prstGeom>
          <a:noFill/>
          <a:ln/>
        </p:spPr>
        <p:txBody>
          <a:bodyPr wrap="none" lIns="0" tIns="0" rIns="0" bIns="0" rtlCol="0" anchor="t"/>
          <a:lstStyle/>
          <a:p>
            <a:pPr marL="0" indent="0" algn="l">
              <a:lnSpc>
                <a:spcPts val="1600"/>
              </a:lnSpc>
              <a:buNone/>
            </a:pPr>
            <a:r>
              <a:rPr lang="en-US" sz="1000" dirty="0">
                <a:solidFill>
                  <a:srgbClr val="443728"/>
                </a:solidFill>
                <a:latin typeface="Open Sans" pitchFamily="34" charset="0"/>
                <a:ea typeface="Open Sans" pitchFamily="34" charset="-122"/>
                <a:cs typeface="Open Sans" pitchFamily="34" charset="-120"/>
              </a:rPr>
              <a:t>By embracing these principles, we can transform predictive analytics from a statistical exercise into a powerful tool for preventing tragedies and building safer transportation systems for everyone.</a:t>
            </a:r>
            <a:endParaRPr lang="en-US" sz="1000" dirty="0"/>
          </a:p>
        </p:txBody>
      </p:sp>
      <p:pic>
        <p:nvPicPr>
          <p:cNvPr id="16" name="Picture 15">
            <a:extLst>
              <a:ext uri="{FF2B5EF4-FFF2-40B4-BE49-F238E27FC236}">
                <a16:creationId xmlns:a16="http://schemas.microsoft.com/office/drawing/2014/main" id="{11BE2C37-1A15-4DA9-A9A7-6BEC78FCBE60}"/>
              </a:ext>
            </a:extLst>
          </p:cNvPr>
          <p:cNvPicPr>
            <a:picLocks noChangeAspect="1"/>
          </p:cNvPicPr>
          <p:nvPr/>
        </p:nvPicPr>
        <p:blipFill>
          <a:blip r:embed="rId4"/>
          <a:stretch>
            <a:fillRect/>
          </a:stretch>
        </p:blipFill>
        <p:spPr>
          <a:xfrm>
            <a:off x="12641658" y="7614356"/>
            <a:ext cx="1982646" cy="6231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1370" y="678418"/>
            <a:ext cx="6690836" cy="558641"/>
          </a:xfrm>
          <a:prstGeom prst="rect">
            <a:avLst/>
          </a:prstGeom>
          <a:noFill/>
          <a:ln/>
        </p:spPr>
        <p:txBody>
          <a:bodyPr wrap="none" lIns="0" tIns="0" rIns="0" bIns="0" rtlCol="0" anchor="t"/>
          <a:lstStyle/>
          <a:p>
            <a:pPr marL="0" indent="0" algn="l">
              <a:lnSpc>
                <a:spcPts val="4350"/>
              </a:lnSpc>
              <a:buNone/>
            </a:pPr>
            <a:r>
              <a:rPr lang="en-US" sz="3500" b="1" dirty="0">
                <a:solidFill>
                  <a:srgbClr val="443728"/>
                </a:solidFill>
                <a:latin typeface="Crimson Pro Bold" pitchFamily="34" charset="0"/>
                <a:ea typeface="Crimson Pro Bold" pitchFamily="34" charset="-122"/>
                <a:cs typeface="Crimson Pro Bold" pitchFamily="34" charset="-120"/>
              </a:rPr>
              <a:t>Predicting Traffic Accident Severity</a:t>
            </a:r>
            <a:endParaRPr lang="en-US" sz="3500" dirty="0"/>
          </a:p>
        </p:txBody>
      </p:sp>
      <p:sp>
        <p:nvSpPr>
          <p:cNvPr id="4" name="Shape 1"/>
          <p:cNvSpPr/>
          <p:nvPr/>
        </p:nvSpPr>
        <p:spPr>
          <a:xfrm>
            <a:off x="6201370" y="1505188"/>
            <a:ext cx="3767614" cy="2790706"/>
          </a:xfrm>
          <a:prstGeom prst="roundRect">
            <a:avLst>
              <a:gd name="adj" fmla="val 3932"/>
            </a:avLst>
          </a:prstGeom>
          <a:solidFill>
            <a:srgbClr val="FFFCFA"/>
          </a:solidFill>
          <a:ln w="22860">
            <a:solidFill>
              <a:srgbClr val="D1C8C6"/>
            </a:solidFill>
            <a:prstDash val="solid"/>
          </a:ln>
        </p:spPr>
      </p:sp>
      <p:sp>
        <p:nvSpPr>
          <p:cNvPr id="5" name="Shape 2"/>
          <p:cNvSpPr/>
          <p:nvPr/>
        </p:nvSpPr>
        <p:spPr>
          <a:xfrm>
            <a:off x="6178510" y="1505188"/>
            <a:ext cx="91440" cy="2790706"/>
          </a:xfrm>
          <a:prstGeom prst="roundRect">
            <a:avLst>
              <a:gd name="adj" fmla="val 82111"/>
            </a:avLst>
          </a:prstGeom>
          <a:solidFill>
            <a:srgbClr val="835E54"/>
          </a:solidFill>
          <a:ln/>
        </p:spPr>
      </p:sp>
      <p:sp>
        <p:nvSpPr>
          <p:cNvPr id="6" name="Text 3"/>
          <p:cNvSpPr/>
          <p:nvPr/>
        </p:nvSpPr>
        <p:spPr>
          <a:xfrm>
            <a:off x="6471523" y="1706761"/>
            <a:ext cx="2234565" cy="279321"/>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Objective</a:t>
            </a:r>
            <a:endParaRPr lang="en-US" sz="1750" dirty="0"/>
          </a:p>
        </p:txBody>
      </p:sp>
      <p:sp>
        <p:nvSpPr>
          <p:cNvPr id="7" name="Text 4"/>
          <p:cNvSpPr/>
          <p:nvPr/>
        </p:nvSpPr>
        <p:spPr>
          <a:xfrm>
            <a:off x="6471523" y="2093238"/>
            <a:ext cx="3295888" cy="1429345"/>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Our primary goal is to predict whether a traffic accident will be classified as </a:t>
            </a:r>
            <a:r>
              <a:rPr lang="en-US" sz="1400" dirty="0">
                <a:solidFill>
                  <a:srgbClr val="835E54"/>
                </a:solidFill>
                <a:latin typeface="Open Sans" pitchFamily="34" charset="0"/>
                <a:ea typeface="Open Sans" pitchFamily="34" charset="-122"/>
                <a:cs typeface="Open Sans" pitchFamily="34" charset="-120"/>
              </a:rPr>
              <a:t>Minor</a:t>
            </a:r>
            <a:r>
              <a:rPr lang="en-US" sz="1400" dirty="0">
                <a:solidFill>
                  <a:srgbClr val="443728"/>
                </a:solidFill>
                <a:latin typeface="Open Sans" pitchFamily="34" charset="0"/>
                <a:ea typeface="Open Sans" pitchFamily="34" charset="-122"/>
                <a:cs typeface="Open Sans" pitchFamily="34" charset="-120"/>
              </a:rPr>
              <a:t>, </a:t>
            </a:r>
            <a:r>
              <a:rPr lang="en-US" sz="1400" dirty="0">
                <a:solidFill>
                  <a:srgbClr val="C9907C"/>
                </a:solidFill>
                <a:latin typeface="Open Sans" pitchFamily="34" charset="0"/>
                <a:ea typeface="Open Sans" pitchFamily="34" charset="-122"/>
                <a:cs typeface="Open Sans" pitchFamily="34" charset="-120"/>
              </a:rPr>
              <a:t>Moderate</a:t>
            </a:r>
            <a:r>
              <a:rPr lang="en-US" sz="1400" dirty="0">
                <a:solidFill>
                  <a:srgbClr val="443728"/>
                </a:solidFill>
                <a:latin typeface="Open Sans" pitchFamily="34" charset="0"/>
                <a:ea typeface="Open Sans" pitchFamily="34" charset="-122"/>
                <a:cs typeface="Open Sans" pitchFamily="34" charset="-120"/>
              </a:rPr>
              <a:t>, or </a:t>
            </a:r>
            <a:r>
              <a:rPr lang="en-US" sz="1400" dirty="0">
                <a:solidFill>
                  <a:srgbClr val="B3BDB5"/>
                </a:solidFill>
                <a:latin typeface="Open Sans" pitchFamily="34" charset="0"/>
                <a:ea typeface="Open Sans" pitchFamily="34" charset="-122"/>
                <a:cs typeface="Open Sans" pitchFamily="34" charset="-120"/>
              </a:rPr>
              <a:t>Severe</a:t>
            </a:r>
            <a:r>
              <a:rPr lang="en-US" sz="1400" dirty="0">
                <a:solidFill>
                  <a:srgbClr val="443728"/>
                </a:solidFill>
                <a:latin typeface="Open Sans" pitchFamily="34" charset="0"/>
                <a:ea typeface="Open Sans" pitchFamily="34" charset="-122"/>
                <a:cs typeface="Open Sans" pitchFamily="34" charset="-120"/>
              </a:rPr>
              <a:t>. This prediction is crucial for proactive safety measures and resource allocation.</a:t>
            </a:r>
            <a:endParaRPr lang="en-US" sz="1400" dirty="0"/>
          </a:p>
        </p:txBody>
      </p:sp>
      <p:sp>
        <p:nvSpPr>
          <p:cNvPr id="8" name="Shape 5"/>
          <p:cNvSpPr/>
          <p:nvPr/>
        </p:nvSpPr>
        <p:spPr>
          <a:xfrm>
            <a:off x="10147697" y="1505188"/>
            <a:ext cx="3767733" cy="2790706"/>
          </a:xfrm>
          <a:prstGeom prst="roundRect">
            <a:avLst>
              <a:gd name="adj" fmla="val 3932"/>
            </a:avLst>
          </a:prstGeom>
          <a:solidFill>
            <a:srgbClr val="FFFCFA"/>
          </a:solidFill>
          <a:ln w="22860">
            <a:solidFill>
              <a:srgbClr val="D1C8C6"/>
            </a:solidFill>
            <a:prstDash val="solid"/>
          </a:ln>
        </p:spPr>
      </p:sp>
      <p:sp>
        <p:nvSpPr>
          <p:cNvPr id="9" name="Shape 6"/>
          <p:cNvSpPr/>
          <p:nvPr/>
        </p:nvSpPr>
        <p:spPr>
          <a:xfrm>
            <a:off x="10124837" y="1505188"/>
            <a:ext cx="91440" cy="2790706"/>
          </a:xfrm>
          <a:prstGeom prst="roundRect">
            <a:avLst>
              <a:gd name="adj" fmla="val 82111"/>
            </a:avLst>
          </a:prstGeom>
          <a:solidFill>
            <a:srgbClr val="835E54"/>
          </a:solidFill>
          <a:ln/>
        </p:spPr>
      </p:sp>
      <p:sp>
        <p:nvSpPr>
          <p:cNvPr id="10" name="Text 7"/>
          <p:cNvSpPr/>
          <p:nvPr/>
        </p:nvSpPr>
        <p:spPr>
          <a:xfrm>
            <a:off x="10417850" y="1706761"/>
            <a:ext cx="2234565" cy="279321"/>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Dataset Overview</a:t>
            </a:r>
            <a:endParaRPr lang="en-US" sz="1750" dirty="0"/>
          </a:p>
        </p:txBody>
      </p:sp>
      <p:sp>
        <p:nvSpPr>
          <p:cNvPr id="11" name="Text 8"/>
          <p:cNvSpPr/>
          <p:nvPr/>
        </p:nvSpPr>
        <p:spPr>
          <a:xfrm>
            <a:off x="10417850" y="2093238"/>
            <a:ext cx="3296007" cy="2001083"/>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We utilized a comprehensive dataset comprising 209,306 accident records, each enriched with 24 distinct features. These features span environmental conditions like </a:t>
            </a:r>
            <a:r>
              <a:rPr lang="en-US" sz="1400" b="1" dirty="0">
                <a:solidFill>
                  <a:srgbClr val="443728"/>
                </a:solidFill>
                <a:latin typeface="Open Sans" pitchFamily="34" charset="0"/>
                <a:ea typeface="Open Sans" pitchFamily="34" charset="-122"/>
                <a:cs typeface="Open Sans" pitchFamily="34" charset="-120"/>
              </a:rPr>
              <a:t>Weather</a:t>
            </a:r>
            <a:r>
              <a:rPr lang="en-US" sz="1400" dirty="0">
                <a:solidFill>
                  <a:srgbClr val="443728"/>
                </a:solidFill>
                <a:latin typeface="Open Sans" pitchFamily="34" charset="0"/>
                <a:ea typeface="Open Sans" pitchFamily="34" charset="-122"/>
                <a:cs typeface="Open Sans" pitchFamily="34" charset="-120"/>
              </a:rPr>
              <a:t>, infrastructure issues such as </a:t>
            </a:r>
            <a:r>
              <a:rPr lang="en-US" sz="1400" b="1" dirty="0">
                <a:solidFill>
                  <a:srgbClr val="443728"/>
                </a:solidFill>
                <a:latin typeface="Open Sans" pitchFamily="34" charset="0"/>
                <a:ea typeface="Open Sans" pitchFamily="34" charset="-122"/>
                <a:cs typeface="Open Sans" pitchFamily="34" charset="-120"/>
              </a:rPr>
              <a:t>Road Defects</a:t>
            </a:r>
            <a:r>
              <a:rPr lang="en-US" sz="1400" dirty="0">
                <a:solidFill>
                  <a:srgbClr val="443728"/>
                </a:solidFill>
                <a:latin typeface="Open Sans" pitchFamily="34" charset="0"/>
                <a:ea typeface="Open Sans" pitchFamily="34" charset="-122"/>
                <a:cs typeface="Open Sans" pitchFamily="34" charset="-120"/>
              </a:rPr>
              <a:t>, and visibility factors like </a:t>
            </a:r>
            <a:r>
              <a:rPr lang="en-US" sz="1400" b="1" dirty="0">
                <a:solidFill>
                  <a:srgbClr val="443728"/>
                </a:solidFill>
                <a:latin typeface="Open Sans" pitchFamily="34" charset="0"/>
                <a:ea typeface="Open Sans" pitchFamily="34" charset="-122"/>
                <a:cs typeface="Open Sans" pitchFamily="34" charset="-120"/>
              </a:rPr>
              <a:t>Lighting</a:t>
            </a:r>
            <a:r>
              <a:rPr lang="en-US" sz="1400" dirty="0">
                <a:solidFill>
                  <a:srgbClr val="443728"/>
                </a:solidFill>
                <a:latin typeface="Open Sans" pitchFamily="34" charset="0"/>
                <a:ea typeface="Open Sans" pitchFamily="34" charset="-122"/>
                <a:cs typeface="Open Sans" pitchFamily="34" charset="-120"/>
              </a:rPr>
              <a:t>.</a:t>
            </a:r>
            <a:endParaRPr lang="en-US" sz="1400" dirty="0"/>
          </a:p>
        </p:txBody>
      </p:sp>
      <p:sp>
        <p:nvSpPr>
          <p:cNvPr id="12" name="Shape 9"/>
          <p:cNvSpPr/>
          <p:nvPr/>
        </p:nvSpPr>
        <p:spPr>
          <a:xfrm>
            <a:off x="6201370" y="4474607"/>
            <a:ext cx="3767614" cy="3076575"/>
          </a:xfrm>
          <a:prstGeom prst="roundRect">
            <a:avLst>
              <a:gd name="adj" fmla="val 3567"/>
            </a:avLst>
          </a:prstGeom>
          <a:solidFill>
            <a:srgbClr val="FFFCFA"/>
          </a:solidFill>
          <a:ln w="22860">
            <a:solidFill>
              <a:srgbClr val="D1C8C6"/>
            </a:solidFill>
            <a:prstDash val="solid"/>
          </a:ln>
        </p:spPr>
      </p:sp>
      <p:sp>
        <p:nvSpPr>
          <p:cNvPr id="13" name="Shape 10"/>
          <p:cNvSpPr/>
          <p:nvPr/>
        </p:nvSpPr>
        <p:spPr>
          <a:xfrm>
            <a:off x="6178510" y="4474607"/>
            <a:ext cx="91440" cy="3076575"/>
          </a:xfrm>
          <a:prstGeom prst="roundRect">
            <a:avLst>
              <a:gd name="adj" fmla="val 82111"/>
            </a:avLst>
          </a:prstGeom>
          <a:solidFill>
            <a:srgbClr val="835E54"/>
          </a:solidFill>
          <a:ln/>
        </p:spPr>
      </p:sp>
      <p:sp>
        <p:nvSpPr>
          <p:cNvPr id="14" name="Text 11"/>
          <p:cNvSpPr/>
          <p:nvPr/>
        </p:nvSpPr>
        <p:spPr>
          <a:xfrm>
            <a:off x="6471523" y="4676180"/>
            <a:ext cx="2234565" cy="279321"/>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The Core Challenge</a:t>
            </a:r>
            <a:endParaRPr lang="en-US" sz="1750" dirty="0"/>
          </a:p>
        </p:txBody>
      </p:sp>
      <p:sp>
        <p:nvSpPr>
          <p:cNvPr id="15" name="Text 12"/>
          <p:cNvSpPr/>
          <p:nvPr/>
        </p:nvSpPr>
        <p:spPr>
          <a:xfrm>
            <a:off x="6471523" y="5062657"/>
            <a:ext cx="3295888" cy="2286953"/>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The most significant hurdle encountered was the </a:t>
            </a:r>
            <a:r>
              <a:rPr lang="en-US" sz="1400" b="1" dirty="0">
                <a:solidFill>
                  <a:srgbClr val="443728"/>
                </a:solidFill>
                <a:latin typeface="Open Sans" pitchFamily="34" charset="0"/>
                <a:ea typeface="Open Sans" pitchFamily="34" charset="-122"/>
                <a:cs typeface="Open Sans" pitchFamily="34" charset="-120"/>
              </a:rPr>
              <a:t>extreme class imbalance</a:t>
            </a:r>
            <a:r>
              <a:rPr lang="en-US" sz="1400" dirty="0">
                <a:solidFill>
                  <a:srgbClr val="443728"/>
                </a:solidFill>
                <a:latin typeface="Open Sans" pitchFamily="34" charset="0"/>
                <a:ea typeface="Open Sans" pitchFamily="34" charset="-122"/>
                <a:cs typeface="Open Sans" pitchFamily="34" charset="-120"/>
              </a:rPr>
              <a:t> within the dataset. A vast majority of recorded incidents are "Minor" accidents, making it inherently difficult for predictive models to effectively learn and identify the rarer "Severe" accident patterns.</a:t>
            </a:r>
            <a:endParaRPr lang="en-US" sz="1400" dirty="0"/>
          </a:p>
        </p:txBody>
      </p:sp>
      <p:pic>
        <p:nvPicPr>
          <p:cNvPr id="17" name="Picture 16">
            <a:extLst>
              <a:ext uri="{FF2B5EF4-FFF2-40B4-BE49-F238E27FC236}">
                <a16:creationId xmlns:a16="http://schemas.microsoft.com/office/drawing/2014/main" id="{44C68543-B0F4-495B-83CD-333E16A91BDC}"/>
              </a:ext>
            </a:extLst>
          </p:cNvPr>
          <p:cNvPicPr>
            <a:picLocks noChangeAspect="1"/>
          </p:cNvPicPr>
          <p:nvPr/>
        </p:nvPicPr>
        <p:blipFill>
          <a:blip r:embed="rId4"/>
          <a:stretch>
            <a:fillRect/>
          </a:stretch>
        </p:blipFill>
        <p:spPr>
          <a:xfrm>
            <a:off x="11296185" y="7177361"/>
            <a:ext cx="3334215" cy="10478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37630"/>
            <a:ext cx="6528792"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Preparing the Data for Analysis</a:t>
            </a:r>
            <a:endParaRPr lang="en-US" sz="3900" dirty="0"/>
          </a:p>
        </p:txBody>
      </p:sp>
      <p:sp>
        <p:nvSpPr>
          <p:cNvPr id="3" name="Text 1"/>
          <p:cNvSpPr/>
          <p:nvPr/>
        </p:nvSpPr>
        <p:spPr>
          <a:xfrm>
            <a:off x="793790" y="205454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Robust data preprocessing is the foundation for any successful predictive model. Our meticulous approach ensured that the data was clean, relevant, and optimally formatted for machine learning algorithms.</a:t>
            </a:r>
            <a:endParaRPr lang="en-US" sz="1550" dirty="0"/>
          </a:p>
        </p:txBody>
      </p:sp>
      <p:sp>
        <p:nvSpPr>
          <p:cNvPr id="4" name="Shape 2"/>
          <p:cNvSpPr/>
          <p:nvPr/>
        </p:nvSpPr>
        <p:spPr>
          <a:xfrm>
            <a:off x="1091446" y="3706654"/>
            <a:ext cx="3917513" cy="198358"/>
          </a:xfrm>
          <a:prstGeom prst="roundRect">
            <a:avLst>
              <a:gd name="adj" fmla="val 42025"/>
            </a:avLst>
          </a:prstGeom>
          <a:solidFill>
            <a:srgbClr val="EBE2E0"/>
          </a:solidFill>
          <a:ln w="7620">
            <a:solidFill>
              <a:srgbClr val="D1C8C6"/>
            </a:solidFill>
            <a:prstDash val="solid"/>
          </a:ln>
        </p:spPr>
      </p:sp>
      <p:sp>
        <p:nvSpPr>
          <p:cNvPr id="5" name="Shape 3"/>
          <p:cNvSpPr/>
          <p:nvPr/>
        </p:nvSpPr>
        <p:spPr>
          <a:xfrm>
            <a:off x="793790" y="3508177"/>
            <a:ext cx="595313" cy="595313"/>
          </a:xfrm>
          <a:prstGeom prst="roundRect">
            <a:avLst>
              <a:gd name="adj" fmla="val 76800"/>
            </a:avLst>
          </a:prstGeom>
          <a:solidFill>
            <a:srgbClr val="EBE2E0"/>
          </a:solidFill>
          <a:ln w="7620">
            <a:solidFill>
              <a:srgbClr val="D1C8C6"/>
            </a:solidFill>
            <a:prstDash val="solid"/>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618" y="3657005"/>
            <a:ext cx="297656" cy="297656"/>
          </a:xfrm>
          <a:prstGeom prst="rect">
            <a:avLst/>
          </a:prstGeom>
        </p:spPr>
      </p:pic>
      <p:sp>
        <p:nvSpPr>
          <p:cNvPr id="7" name="Text 4"/>
          <p:cNvSpPr/>
          <p:nvPr/>
        </p:nvSpPr>
        <p:spPr>
          <a:xfrm>
            <a:off x="992148" y="430184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Feature Engineering</a:t>
            </a:r>
            <a:endParaRPr lang="en-US" sz="1950" dirty="0"/>
          </a:p>
        </p:txBody>
      </p:sp>
      <p:sp>
        <p:nvSpPr>
          <p:cNvPr id="8" name="Text 5"/>
          <p:cNvSpPr/>
          <p:nvPr/>
        </p:nvSpPr>
        <p:spPr>
          <a:xfrm>
            <a:off x="992148" y="4731068"/>
            <a:ext cx="3818573" cy="190523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We extracted critical temporal features such as </a:t>
            </a:r>
            <a:r>
              <a:rPr lang="en-US" sz="1550" b="1" dirty="0">
                <a:solidFill>
                  <a:srgbClr val="443728"/>
                </a:solidFill>
                <a:latin typeface="Open Sans" pitchFamily="34" charset="0"/>
                <a:ea typeface="Open Sans" pitchFamily="34" charset="-122"/>
                <a:cs typeface="Open Sans" pitchFamily="34" charset="-120"/>
              </a:rPr>
              <a:t>Hour</a:t>
            </a:r>
            <a:r>
              <a:rPr lang="en-US" sz="1550" dirty="0">
                <a:solidFill>
                  <a:srgbClr val="443728"/>
                </a:solidFill>
                <a:latin typeface="Open Sans" pitchFamily="34" charset="0"/>
                <a:ea typeface="Open Sans" pitchFamily="34" charset="-122"/>
                <a:cs typeface="Open Sans" pitchFamily="34" charset="-120"/>
              </a:rPr>
              <a:t>, </a:t>
            </a:r>
            <a:r>
              <a:rPr lang="en-US" sz="1550" b="1" dirty="0">
                <a:solidFill>
                  <a:srgbClr val="443728"/>
                </a:solidFill>
                <a:latin typeface="Open Sans" pitchFamily="34" charset="0"/>
                <a:ea typeface="Open Sans" pitchFamily="34" charset="-122"/>
                <a:cs typeface="Open Sans" pitchFamily="34" charset="-120"/>
              </a:rPr>
              <a:t>Day</a:t>
            </a:r>
            <a:r>
              <a:rPr lang="en-US" sz="1550" dirty="0">
                <a:solidFill>
                  <a:srgbClr val="443728"/>
                </a:solidFill>
                <a:latin typeface="Open Sans" pitchFamily="34" charset="0"/>
                <a:ea typeface="Open Sans" pitchFamily="34" charset="-122"/>
                <a:cs typeface="Open Sans" pitchFamily="34" charset="-120"/>
              </a:rPr>
              <a:t>, and </a:t>
            </a:r>
            <a:r>
              <a:rPr lang="en-US" sz="1550" b="1" dirty="0">
                <a:solidFill>
                  <a:srgbClr val="443728"/>
                </a:solidFill>
                <a:latin typeface="Open Sans" pitchFamily="34" charset="0"/>
                <a:ea typeface="Open Sans" pitchFamily="34" charset="-122"/>
                <a:cs typeface="Open Sans" pitchFamily="34" charset="-120"/>
              </a:rPr>
              <a:t>Month</a:t>
            </a:r>
            <a:r>
              <a:rPr lang="en-US" sz="1550" dirty="0">
                <a:solidFill>
                  <a:srgbClr val="443728"/>
                </a:solidFill>
                <a:latin typeface="Open Sans" pitchFamily="34" charset="0"/>
                <a:ea typeface="Open Sans" pitchFamily="34" charset="-122"/>
                <a:cs typeface="Open Sans" pitchFamily="34" charset="-120"/>
              </a:rPr>
              <a:t> directly from the raw crash timestamps. This allowed the model to capture time-dependent patterns and cyclical trends in accident occurrences.</a:t>
            </a:r>
            <a:endParaRPr lang="en-US" sz="1550" dirty="0"/>
          </a:p>
        </p:txBody>
      </p:sp>
      <p:sp>
        <p:nvSpPr>
          <p:cNvPr id="9" name="Shape 6"/>
          <p:cNvSpPr/>
          <p:nvPr/>
        </p:nvSpPr>
        <p:spPr>
          <a:xfrm>
            <a:off x="5505093" y="3408998"/>
            <a:ext cx="3917633" cy="198358"/>
          </a:xfrm>
          <a:prstGeom prst="roundRect">
            <a:avLst>
              <a:gd name="adj" fmla="val 42025"/>
            </a:avLst>
          </a:prstGeom>
          <a:solidFill>
            <a:srgbClr val="EBE2E0"/>
          </a:solidFill>
          <a:ln w="7620">
            <a:solidFill>
              <a:srgbClr val="D1C8C6"/>
            </a:solidFill>
            <a:prstDash val="solid"/>
          </a:ln>
        </p:spPr>
      </p:sp>
      <p:sp>
        <p:nvSpPr>
          <p:cNvPr id="10" name="Shape 7"/>
          <p:cNvSpPr/>
          <p:nvPr/>
        </p:nvSpPr>
        <p:spPr>
          <a:xfrm>
            <a:off x="5207437" y="3210520"/>
            <a:ext cx="595313" cy="595313"/>
          </a:xfrm>
          <a:prstGeom prst="roundRect">
            <a:avLst>
              <a:gd name="adj" fmla="val 76800"/>
            </a:avLst>
          </a:prstGeom>
          <a:solidFill>
            <a:srgbClr val="EBE2E0"/>
          </a:solidFill>
          <a:ln w="7620">
            <a:solidFill>
              <a:srgbClr val="D1C8C6"/>
            </a:solidFill>
            <a:prstDash val="solid"/>
          </a:ln>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356265" y="3359348"/>
            <a:ext cx="297656" cy="297656"/>
          </a:xfrm>
          <a:prstGeom prst="rect">
            <a:avLst/>
          </a:prstGeom>
        </p:spPr>
      </p:pic>
      <p:sp>
        <p:nvSpPr>
          <p:cNvPr id="12" name="Text 8"/>
          <p:cNvSpPr/>
          <p:nvPr/>
        </p:nvSpPr>
        <p:spPr>
          <a:xfrm>
            <a:off x="5405795" y="40041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Data Cleaning</a:t>
            </a:r>
            <a:endParaRPr lang="en-US" sz="1950" dirty="0"/>
          </a:p>
        </p:txBody>
      </p:sp>
      <p:sp>
        <p:nvSpPr>
          <p:cNvPr id="13" name="Text 9"/>
          <p:cNvSpPr/>
          <p:nvPr/>
        </p:nvSpPr>
        <p:spPr>
          <a:xfrm>
            <a:off x="5405795" y="4433411"/>
            <a:ext cx="3818692" cy="222277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A crucial step involved removing columns that could introduce </a:t>
            </a:r>
            <a:r>
              <a:rPr lang="en-US" sz="1550" b="1" dirty="0">
                <a:solidFill>
                  <a:srgbClr val="443728"/>
                </a:solidFill>
                <a:latin typeface="Open Sans" pitchFamily="34" charset="0"/>
                <a:ea typeface="Open Sans" pitchFamily="34" charset="-122"/>
                <a:cs typeface="Open Sans" pitchFamily="34" charset="-120"/>
              </a:rPr>
              <a:t>data leakage</a:t>
            </a:r>
            <a:r>
              <a:rPr lang="en-US" sz="1550" dirty="0">
                <a:solidFill>
                  <a:srgbClr val="443728"/>
                </a:solidFill>
                <a:latin typeface="Open Sans" pitchFamily="34" charset="0"/>
                <a:ea typeface="Open Sans" pitchFamily="34" charset="-122"/>
                <a:cs typeface="Open Sans" pitchFamily="34" charset="-120"/>
              </a:rPr>
              <a:t>, preventing the model from inadvertently using future information. Additionally, we implemented strategies to handle and impute </a:t>
            </a:r>
            <a:r>
              <a:rPr lang="en-US" sz="1550" b="1" dirty="0">
                <a:solidFill>
                  <a:srgbClr val="443728"/>
                </a:solidFill>
                <a:latin typeface="Open Sans" pitchFamily="34" charset="0"/>
                <a:ea typeface="Open Sans" pitchFamily="34" charset="-122"/>
                <a:cs typeface="Open Sans" pitchFamily="34" charset="-120"/>
              </a:rPr>
              <a:t>missing values</a:t>
            </a:r>
            <a:r>
              <a:rPr lang="en-US" sz="1550" dirty="0">
                <a:solidFill>
                  <a:srgbClr val="443728"/>
                </a:solidFill>
                <a:latin typeface="Open Sans" pitchFamily="34" charset="0"/>
                <a:ea typeface="Open Sans" pitchFamily="34" charset="-122"/>
                <a:cs typeface="Open Sans" pitchFamily="34" charset="-120"/>
              </a:rPr>
              <a:t>, ensuring data integrity.</a:t>
            </a:r>
            <a:endParaRPr lang="en-US" sz="1550" dirty="0"/>
          </a:p>
        </p:txBody>
      </p:sp>
      <p:sp>
        <p:nvSpPr>
          <p:cNvPr id="14" name="Shape 10"/>
          <p:cNvSpPr/>
          <p:nvPr/>
        </p:nvSpPr>
        <p:spPr>
          <a:xfrm>
            <a:off x="9918859" y="3111341"/>
            <a:ext cx="3917513" cy="198358"/>
          </a:xfrm>
          <a:prstGeom prst="roundRect">
            <a:avLst>
              <a:gd name="adj" fmla="val 42025"/>
            </a:avLst>
          </a:prstGeom>
          <a:solidFill>
            <a:srgbClr val="EBE2E0"/>
          </a:solidFill>
          <a:ln w="7620">
            <a:solidFill>
              <a:srgbClr val="D1C8C6"/>
            </a:solidFill>
            <a:prstDash val="solid"/>
          </a:ln>
        </p:spPr>
      </p:sp>
      <p:sp>
        <p:nvSpPr>
          <p:cNvPr id="15" name="Shape 11"/>
          <p:cNvSpPr/>
          <p:nvPr/>
        </p:nvSpPr>
        <p:spPr>
          <a:xfrm>
            <a:off x="9621203" y="2912864"/>
            <a:ext cx="595313" cy="595313"/>
          </a:xfrm>
          <a:prstGeom prst="roundRect">
            <a:avLst>
              <a:gd name="adj" fmla="val 76800"/>
            </a:avLst>
          </a:prstGeom>
          <a:solidFill>
            <a:srgbClr val="EBE2E0"/>
          </a:solidFill>
          <a:ln w="7620">
            <a:solidFill>
              <a:srgbClr val="D1C8C6"/>
            </a:solidFill>
            <a:prstDash val="solid"/>
          </a:ln>
        </p:spPr>
      </p:sp>
      <p:pic>
        <p:nvPicPr>
          <p:cNvPr id="16"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770031" y="3061692"/>
            <a:ext cx="297656" cy="297656"/>
          </a:xfrm>
          <a:prstGeom prst="rect">
            <a:avLst/>
          </a:prstGeom>
        </p:spPr>
      </p:pic>
      <p:sp>
        <p:nvSpPr>
          <p:cNvPr id="17" name="Text 12"/>
          <p:cNvSpPr/>
          <p:nvPr/>
        </p:nvSpPr>
        <p:spPr>
          <a:xfrm>
            <a:off x="9819561" y="370653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Data Transformation</a:t>
            </a:r>
            <a:endParaRPr lang="en-US" sz="1950" dirty="0"/>
          </a:p>
        </p:txBody>
      </p:sp>
      <p:sp>
        <p:nvSpPr>
          <p:cNvPr id="18" name="Text 13"/>
          <p:cNvSpPr/>
          <p:nvPr/>
        </p:nvSpPr>
        <p:spPr>
          <a:xfrm>
            <a:off x="9819561" y="4135755"/>
            <a:ext cx="3818573" cy="2857857"/>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To prepare the data for various model types, we applied </a:t>
            </a:r>
            <a:r>
              <a:rPr lang="en-US" sz="1550" b="1" dirty="0">
                <a:solidFill>
                  <a:srgbClr val="443728"/>
                </a:solidFill>
                <a:latin typeface="Open Sans" pitchFamily="34" charset="0"/>
                <a:ea typeface="Open Sans" pitchFamily="34" charset="-122"/>
                <a:cs typeface="Open Sans" pitchFamily="34" charset="-120"/>
              </a:rPr>
              <a:t>One-Hot Encoding</a:t>
            </a:r>
            <a:r>
              <a:rPr lang="en-US" sz="1550" dirty="0">
                <a:solidFill>
                  <a:srgbClr val="443728"/>
                </a:solidFill>
                <a:latin typeface="Open Sans" pitchFamily="34" charset="0"/>
                <a:ea typeface="Open Sans" pitchFamily="34" charset="-122"/>
                <a:cs typeface="Open Sans" pitchFamily="34" charset="-120"/>
              </a:rPr>
              <a:t> for all categorical variables, converting them into a numerical format suitable for algorithms. For numerical features, </a:t>
            </a:r>
            <a:r>
              <a:rPr lang="en-US" sz="1550" b="1" dirty="0">
                <a:solidFill>
                  <a:srgbClr val="443728"/>
                </a:solidFill>
                <a:latin typeface="Open Sans" pitchFamily="34" charset="0"/>
                <a:ea typeface="Open Sans" pitchFamily="34" charset="-122"/>
                <a:cs typeface="Open Sans" pitchFamily="34" charset="-120"/>
              </a:rPr>
              <a:t>StandardScaler</a:t>
            </a:r>
            <a:r>
              <a:rPr lang="en-US" sz="1550" dirty="0">
                <a:solidFill>
                  <a:srgbClr val="443728"/>
                </a:solidFill>
                <a:latin typeface="Open Sans" pitchFamily="34" charset="0"/>
                <a:ea typeface="Open Sans" pitchFamily="34" charset="-122"/>
                <a:cs typeface="Open Sans" pitchFamily="34" charset="-120"/>
              </a:rPr>
              <a:t> was used to normalize their ranges, preventing features with larger values from dominating the learning process.</a:t>
            </a:r>
            <a:endParaRPr lang="en-US" sz="1550" dirty="0"/>
          </a:p>
        </p:txBody>
      </p:sp>
      <p:pic>
        <p:nvPicPr>
          <p:cNvPr id="20" name="Picture 19">
            <a:extLst>
              <a:ext uri="{FF2B5EF4-FFF2-40B4-BE49-F238E27FC236}">
                <a16:creationId xmlns:a16="http://schemas.microsoft.com/office/drawing/2014/main" id="{E1EC9819-B98E-4DE9-86D2-4F82D6CACDDC}"/>
              </a:ext>
            </a:extLst>
          </p:cNvPr>
          <p:cNvPicPr>
            <a:picLocks noChangeAspect="1"/>
          </p:cNvPicPr>
          <p:nvPr/>
        </p:nvPicPr>
        <p:blipFill>
          <a:blip r:embed="rId7"/>
          <a:stretch>
            <a:fillRect/>
          </a:stretch>
        </p:blipFill>
        <p:spPr>
          <a:xfrm>
            <a:off x="11209795" y="7185795"/>
            <a:ext cx="3334215" cy="10478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3543" y="497324"/>
            <a:ext cx="9354264" cy="565190"/>
          </a:xfrm>
          <a:prstGeom prst="rect">
            <a:avLst/>
          </a:prstGeom>
          <a:noFill/>
          <a:ln/>
        </p:spPr>
        <p:txBody>
          <a:bodyPr wrap="none" lIns="0" tIns="0" rIns="0" bIns="0" rtlCol="0" anchor="t"/>
          <a:lstStyle/>
          <a:p>
            <a:pPr marL="0" indent="0" algn="l">
              <a:lnSpc>
                <a:spcPts val="4450"/>
              </a:lnSpc>
              <a:buNone/>
            </a:pPr>
            <a:r>
              <a:rPr lang="en-US" sz="3550" b="1" dirty="0">
                <a:solidFill>
                  <a:srgbClr val="443728"/>
                </a:solidFill>
                <a:latin typeface="Crimson Pro Bold" pitchFamily="34" charset="0"/>
                <a:ea typeface="Crimson Pro Bold" pitchFamily="34" charset="-122"/>
                <a:cs typeface="Crimson Pro Bold" pitchFamily="34" charset="-120"/>
              </a:rPr>
              <a:t>The "Accuracy Trap": High Accuracy, Low Utility</a:t>
            </a:r>
            <a:endParaRPr lang="en-US" sz="3550" dirty="0"/>
          </a:p>
        </p:txBody>
      </p:sp>
      <p:sp>
        <p:nvSpPr>
          <p:cNvPr id="3" name="Text 1"/>
          <p:cNvSpPr/>
          <p:nvPr/>
        </p:nvSpPr>
        <p:spPr>
          <a:xfrm>
            <a:off x="723543" y="1424226"/>
            <a:ext cx="13183314" cy="57864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Initial evaluations using traditional machine learning models revealed a common pitfall in imbalanced datasets: models achieving high overall accuracy while failing to address the critical minority classes.</a:t>
            </a:r>
            <a:endParaRPr lang="en-US" sz="1400" dirty="0"/>
          </a:p>
        </p:txBody>
      </p:sp>
      <p:sp>
        <p:nvSpPr>
          <p:cNvPr id="4" name="Text 2"/>
          <p:cNvSpPr/>
          <p:nvPr/>
        </p:nvSpPr>
        <p:spPr>
          <a:xfrm>
            <a:off x="723543" y="2387203"/>
            <a:ext cx="3281720" cy="339090"/>
          </a:xfrm>
          <a:prstGeom prst="rect">
            <a:avLst/>
          </a:prstGeom>
          <a:noFill/>
          <a:ln/>
        </p:spPr>
        <p:txBody>
          <a:bodyPr wrap="none" lIns="0" tIns="0" rIns="0" bIns="0" rtlCol="0" anchor="t"/>
          <a:lstStyle/>
          <a:p>
            <a:pPr marL="0" indent="0" algn="l">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Baseline Model Performance</a:t>
            </a:r>
            <a:endParaRPr lang="en-US" sz="2100" dirty="0"/>
          </a:p>
        </p:txBody>
      </p:sp>
      <p:sp>
        <p:nvSpPr>
          <p:cNvPr id="5" name="Shape 3"/>
          <p:cNvSpPr/>
          <p:nvPr/>
        </p:nvSpPr>
        <p:spPr>
          <a:xfrm>
            <a:off x="723543" y="2929771"/>
            <a:ext cx="7733467" cy="1579721"/>
          </a:xfrm>
          <a:prstGeom prst="roundRect">
            <a:avLst>
              <a:gd name="adj" fmla="val 4809"/>
            </a:avLst>
          </a:prstGeom>
          <a:noFill/>
          <a:ln w="7620">
            <a:solidFill>
              <a:srgbClr val="000000">
                <a:alpha val="8000"/>
              </a:srgbClr>
            </a:solidFill>
            <a:prstDash val="solid"/>
          </a:ln>
        </p:spPr>
      </p:sp>
      <p:sp>
        <p:nvSpPr>
          <p:cNvPr id="6" name="Shape 4"/>
          <p:cNvSpPr/>
          <p:nvPr/>
        </p:nvSpPr>
        <p:spPr>
          <a:xfrm>
            <a:off x="731163" y="2937391"/>
            <a:ext cx="7718227" cy="521494"/>
          </a:xfrm>
          <a:prstGeom prst="rect">
            <a:avLst/>
          </a:prstGeom>
          <a:solidFill>
            <a:srgbClr val="FFFFFF">
              <a:alpha val="4000"/>
            </a:srgbClr>
          </a:solidFill>
          <a:ln/>
        </p:spPr>
      </p:sp>
      <p:sp>
        <p:nvSpPr>
          <p:cNvPr id="7" name="Text 5"/>
          <p:cNvSpPr/>
          <p:nvPr/>
        </p:nvSpPr>
        <p:spPr>
          <a:xfrm>
            <a:off x="912019" y="3053477"/>
            <a:ext cx="2721769" cy="28932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Logistic Regression</a:t>
            </a:r>
            <a:endParaRPr lang="en-US" sz="1400" dirty="0"/>
          </a:p>
        </p:txBody>
      </p:sp>
      <p:sp>
        <p:nvSpPr>
          <p:cNvPr id="8" name="Text 6"/>
          <p:cNvSpPr/>
          <p:nvPr/>
        </p:nvSpPr>
        <p:spPr>
          <a:xfrm>
            <a:off x="4003119" y="3053477"/>
            <a:ext cx="4265414" cy="28932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67%</a:t>
            </a:r>
            <a:endParaRPr lang="en-US" sz="1400" dirty="0"/>
          </a:p>
        </p:txBody>
      </p:sp>
      <p:sp>
        <p:nvSpPr>
          <p:cNvPr id="9" name="Shape 7"/>
          <p:cNvSpPr/>
          <p:nvPr/>
        </p:nvSpPr>
        <p:spPr>
          <a:xfrm>
            <a:off x="731163" y="3458885"/>
            <a:ext cx="7718227" cy="521494"/>
          </a:xfrm>
          <a:prstGeom prst="rect">
            <a:avLst/>
          </a:prstGeom>
          <a:solidFill>
            <a:srgbClr val="000000">
              <a:alpha val="4000"/>
            </a:srgbClr>
          </a:solidFill>
          <a:ln/>
        </p:spPr>
      </p:sp>
      <p:sp>
        <p:nvSpPr>
          <p:cNvPr id="10" name="Text 8"/>
          <p:cNvSpPr/>
          <p:nvPr/>
        </p:nvSpPr>
        <p:spPr>
          <a:xfrm>
            <a:off x="912019" y="3574971"/>
            <a:ext cx="2721769" cy="28932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Random Forest</a:t>
            </a:r>
            <a:endParaRPr lang="en-US" sz="1400" dirty="0"/>
          </a:p>
        </p:txBody>
      </p:sp>
      <p:sp>
        <p:nvSpPr>
          <p:cNvPr id="11" name="Text 9"/>
          <p:cNvSpPr/>
          <p:nvPr/>
        </p:nvSpPr>
        <p:spPr>
          <a:xfrm>
            <a:off x="4003119" y="3574971"/>
            <a:ext cx="4265414" cy="28932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82%</a:t>
            </a:r>
            <a:endParaRPr lang="en-US" sz="1400" dirty="0"/>
          </a:p>
        </p:txBody>
      </p:sp>
      <p:sp>
        <p:nvSpPr>
          <p:cNvPr id="12" name="Shape 10"/>
          <p:cNvSpPr/>
          <p:nvPr/>
        </p:nvSpPr>
        <p:spPr>
          <a:xfrm>
            <a:off x="731163" y="3980378"/>
            <a:ext cx="7718227" cy="521494"/>
          </a:xfrm>
          <a:prstGeom prst="rect">
            <a:avLst/>
          </a:prstGeom>
          <a:solidFill>
            <a:srgbClr val="FFFFFF">
              <a:alpha val="4000"/>
            </a:srgbClr>
          </a:solidFill>
          <a:ln/>
        </p:spPr>
      </p:sp>
      <p:sp>
        <p:nvSpPr>
          <p:cNvPr id="13" name="Text 11"/>
          <p:cNvSpPr/>
          <p:nvPr/>
        </p:nvSpPr>
        <p:spPr>
          <a:xfrm>
            <a:off x="912019" y="4096464"/>
            <a:ext cx="2721769" cy="28932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XGBoost</a:t>
            </a:r>
            <a:endParaRPr lang="en-US" sz="1400" dirty="0"/>
          </a:p>
        </p:txBody>
      </p:sp>
      <p:sp>
        <p:nvSpPr>
          <p:cNvPr id="14" name="Text 12"/>
          <p:cNvSpPr/>
          <p:nvPr/>
        </p:nvSpPr>
        <p:spPr>
          <a:xfrm>
            <a:off x="4003119" y="4096464"/>
            <a:ext cx="4265414" cy="28932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84%</a:t>
            </a:r>
            <a:endParaRPr lang="en-US" sz="1400" dirty="0"/>
          </a:p>
        </p:txBody>
      </p:sp>
      <p:sp>
        <p:nvSpPr>
          <p:cNvPr id="15" name="Text 13"/>
          <p:cNvSpPr/>
          <p:nvPr/>
        </p:nvSpPr>
        <p:spPr>
          <a:xfrm>
            <a:off x="723543" y="4712970"/>
            <a:ext cx="4969550" cy="339090"/>
          </a:xfrm>
          <a:prstGeom prst="rect">
            <a:avLst/>
          </a:prstGeom>
          <a:noFill/>
          <a:ln/>
        </p:spPr>
        <p:txBody>
          <a:bodyPr wrap="none" lIns="0" tIns="0" rIns="0" bIns="0" rtlCol="0" anchor="t"/>
          <a:lstStyle/>
          <a:p>
            <a:pPr marL="0" indent="0" algn="l">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The Problem with XGBoost (84% Accuracy)</a:t>
            </a:r>
            <a:endParaRPr lang="en-US" sz="2100" dirty="0"/>
          </a:p>
        </p:txBody>
      </p:sp>
      <p:sp>
        <p:nvSpPr>
          <p:cNvPr id="16" name="Text 14"/>
          <p:cNvSpPr/>
          <p:nvPr/>
        </p:nvSpPr>
        <p:spPr>
          <a:xfrm>
            <a:off x="994767" y="5255538"/>
            <a:ext cx="7462242" cy="57864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Despite achieving an impressive 84% accuracy, the XGBoost model catastrophically failed to predict "Severe" accidents, registering an F1-Score of a mere </a:t>
            </a:r>
            <a:r>
              <a:rPr lang="en-US" sz="1400" dirty="0">
                <a:solidFill>
                  <a:srgbClr val="835E54"/>
                </a:solidFill>
                <a:latin typeface="Open Sans" pitchFamily="34" charset="0"/>
                <a:ea typeface="Open Sans" pitchFamily="34" charset="-122"/>
                <a:cs typeface="Open Sans" pitchFamily="34" charset="-120"/>
              </a:rPr>
              <a:t>0.02</a:t>
            </a:r>
            <a:r>
              <a:rPr lang="en-US" sz="1400" dirty="0">
                <a:solidFill>
                  <a:srgbClr val="443728"/>
                </a:solidFill>
                <a:latin typeface="Open Sans" pitchFamily="34" charset="0"/>
                <a:ea typeface="Open Sans" pitchFamily="34" charset="-122"/>
                <a:cs typeface="Open Sans" pitchFamily="34" charset="-120"/>
              </a:rPr>
              <a:t>.</a:t>
            </a:r>
            <a:endParaRPr lang="en-US" sz="1400" dirty="0"/>
          </a:p>
        </p:txBody>
      </p:sp>
      <p:sp>
        <p:nvSpPr>
          <p:cNvPr id="17" name="Shape 15"/>
          <p:cNvSpPr/>
          <p:nvPr/>
        </p:nvSpPr>
        <p:spPr>
          <a:xfrm>
            <a:off x="723543" y="5255538"/>
            <a:ext cx="22860" cy="578644"/>
          </a:xfrm>
          <a:prstGeom prst="rect">
            <a:avLst/>
          </a:prstGeom>
          <a:solidFill>
            <a:srgbClr val="835E54"/>
          </a:solidFill>
          <a:ln/>
        </p:spPr>
      </p:sp>
      <p:sp>
        <p:nvSpPr>
          <p:cNvPr id="18" name="Text 16"/>
          <p:cNvSpPr/>
          <p:nvPr/>
        </p:nvSpPr>
        <p:spPr>
          <a:xfrm>
            <a:off x="723543" y="6037659"/>
            <a:ext cx="7733467" cy="867966"/>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This highlights a critical issue: the model optimized for overall accuracy by predominantly classifying incidents as "Minor." In a safety-critical context, a model that ignores severe events is not just ineffective but potentially </a:t>
            </a:r>
            <a:r>
              <a:rPr lang="en-US" sz="1400" b="1" dirty="0">
                <a:solidFill>
                  <a:srgbClr val="443728"/>
                </a:solidFill>
                <a:latin typeface="Open Sans" pitchFamily="34" charset="0"/>
                <a:ea typeface="Open Sans" pitchFamily="34" charset="-122"/>
                <a:cs typeface="Open Sans" pitchFamily="34" charset="-120"/>
              </a:rPr>
              <a:t>dangerous</a:t>
            </a:r>
            <a:r>
              <a:rPr lang="en-US" sz="1400" dirty="0">
                <a:solidFill>
                  <a:srgbClr val="443728"/>
                </a:solidFill>
                <a:latin typeface="Open Sans" pitchFamily="34" charset="0"/>
                <a:ea typeface="Open Sans" pitchFamily="34" charset="-122"/>
                <a:cs typeface="Open Sans" pitchFamily="34" charset="-120"/>
              </a:rPr>
              <a:t>.</a:t>
            </a:r>
            <a:endParaRPr lang="en-US" sz="1400" dirty="0"/>
          </a:p>
        </p:txBody>
      </p:sp>
      <p:pic>
        <p:nvPicPr>
          <p:cNvPr id="19" name="Image 0" descr="preencoded.png"/>
          <p:cNvPicPr>
            <a:picLocks noChangeAspect="1"/>
          </p:cNvPicPr>
          <p:nvPr/>
        </p:nvPicPr>
        <p:blipFill>
          <a:blip r:embed="rId3"/>
          <a:stretch>
            <a:fillRect/>
          </a:stretch>
        </p:blipFill>
        <p:spPr>
          <a:xfrm>
            <a:off x="8905875" y="2409825"/>
            <a:ext cx="5008483" cy="5008483"/>
          </a:xfrm>
          <a:prstGeom prst="rect">
            <a:avLst/>
          </a:prstGeom>
        </p:spPr>
      </p:pic>
      <p:sp>
        <p:nvSpPr>
          <p:cNvPr id="20" name="Text 17"/>
          <p:cNvSpPr/>
          <p:nvPr/>
        </p:nvSpPr>
        <p:spPr>
          <a:xfrm>
            <a:off x="8905875" y="7621786"/>
            <a:ext cx="5008483" cy="462915"/>
          </a:xfrm>
          <a:prstGeom prst="rect">
            <a:avLst/>
          </a:prstGeom>
          <a:noFill/>
          <a:ln/>
        </p:spPr>
        <p:txBody>
          <a:bodyPr wrap="square" lIns="0" tIns="0" rIns="0" bIns="0" rtlCol="0" anchor="t"/>
          <a:lstStyle/>
          <a:p>
            <a:pPr marL="0" indent="0" algn="l">
              <a:lnSpc>
                <a:spcPts val="1800"/>
              </a:lnSpc>
              <a:buNone/>
            </a:pPr>
            <a:r>
              <a:rPr lang="en-US" sz="1100" dirty="0">
                <a:solidFill>
                  <a:srgbClr val="443728"/>
                </a:solidFill>
                <a:latin typeface="Open Sans" pitchFamily="34" charset="0"/>
                <a:ea typeface="Open Sans" pitchFamily="34" charset="-122"/>
                <a:cs typeface="Open Sans" pitchFamily="34" charset="-120"/>
              </a:rPr>
              <a:t>A high accuracy score can be profoundly misleading when rare, yet critical, outcomes are overlooked.</a:t>
            </a:r>
            <a:endParaRPr lang="en-US" sz="1100" dirty="0"/>
          </a:p>
        </p:txBody>
      </p:sp>
      <p:pic>
        <p:nvPicPr>
          <p:cNvPr id="22" name="Picture 21">
            <a:extLst>
              <a:ext uri="{FF2B5EF4-FFF2-40B4-BE49-F238E27FC236}">
                <a16:creationId xmlns:a16="http://schemas.microsoft.com/office/drawing/2014/main" id="{F0EB6CA5-1DD3-4B39-B8C5-EA23F2407AEC}"/>
              </a:ext>
            </a:extLst>
          </p:cNvPr>
          <p:cNvPicPr>
            <a:picLocks noChangeAspect="1"/>
          </p:cNvPicPr>
          <p:nvPr/>
        </p:nvPicPr>
        <p:blipFill>
          <a:blip r:embed="rId4"/>
          <a:stretch>
            <a:fillRect/>
          </a:stretch>
        </p:blipFill>
        <p:spPr>
          <a:xfrm>
            <a:off x="12647754" y="7803332"/>
            <a:ext cx="1982646" cy="6231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20792"/>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Deep Learning Approach: Implementing Neural Networks (ResNet)</a:t>
            </a:r>
            <a:endParaRPr lang="en-US" sz="3900" dirty="0"/>
          </a:p>
        </p:txBody>
      </p:sp>
      <p:sp>
        <p:nvSpPr>
          <p:cNvPr id="3" name="Text 1"/>
          <p:cNvSpPr/>
          <p:nvPr/>
        </p:nvSpPr>
        <p:spPr>
          <a:xfrm>
            <a:off x="793790" y="225778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Seeking to capture more complex patterns and potentially overcome the limitations of classical models, we transitioned to a deep learning approach, utilizing a ResNet architecture.</a:t>
            </a:r>
            <a:endParaRPr lang="en-US" sz="1550" dirty="0"/>
          </a:p>
        </p:txBody>
      </p:sp>
      <p:sp>
        <p:nvSpPr>
          <p:cNvPr id="4" name="Shape 2"/>
          <p:cNvSpPr/>
          <p:nvPr/>
        </p:nvSpPr>
        <p:spPr>
          <a:xfrm>
            <a:off x="793790" y="3116104"/>
            <a:ext cx="4215289" cy="4492704"/>
          </a:xfrm>
          <a:prstGeom prst="roundRect">
            <a:avLst>
              <a:gd name="adj" fmla="val 1978"/>
            </a:avLst>
          </a:prstGeom>
          <a:solidFill>
            <a:srgbClr val="EBE2E0"/>
          </a:solidFill>
          <a:ln w="7620">
            <a:solidFill>
              <a:srgbClr val="D1C8C6"/>
            </a:solidFill>
            <a:prstDash val="solid"/>
          </a:ln>
        </p:spPr>
      </p:sp>
      <p:sp>
        <p:nvSpPr>
          <p:cNvPr id="5" name="Shape 3"/>
          <p:cNvSpPr/>
          <p:nvPr/>
        </p:nvSpPr>
        <p:spPr>
          <a:xfrm>
            <a:off x="999768" y="3322082"/>
            <a:ext cx="595313" cy="595313"/>
          </a:xfrm>
          <a:prstGeom prst="roundRect">
            <a:avLst>
              <a:gd name="adj" fmla="val 15358451"/>
            </a:avLst>
          </a:prstGeom>
          <a:solidFill>
            <a:srgbClr val="835E54"/>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479" y="3485674"/>
            <a:ext cx="267891" cy="267891"/>
          </a:xfrm>
          <a:prstGeom prst="rect">
            <a:avLst/>
          </a:prstGeom>
        </p:spPr>
      </p:pic>
      <p:sp>
        <p:nvSpPr>
          <p:cNvPr id="7" name="Text 4"/>
          <p:cNvSpPr/>
          <p:nvPr/>
        </p:nvSpPr>
        <p:spPr>
          <a:xfrm>
            <a:off x="999768" y="411575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Model Architecture</a:t>
            </a:r>
            <a:endParaRPr lang="en-US" sz="1950" dirty="0"/>
          </a:p>
        </p:txBody>
      </p:sp>
      <p:sp>
        <p:nvSpPr>
          <p:cNvPr id="8" name="Text 5"/>
          <p:cNvSpPr/>
          <p:nvPr/>
        </p:nvSpPr>
        <p:spPr>
          <a:xfrm>
            <a:off x="999768" y="4544973"/>
            <a:ext cx="3803333" cy="254031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We employed a sophisticated Neural Network incorporating </a:t>
            </a:r>
            <a:r>
              <a:rPr lang="en-US" sz="1550" b="1" dirty="0">
                <a:solidFill>
                  <a:srgbClr val="443728"/>
                </a:solidFill>
                <a:latin typeface="Open Sans" pitchFamily="34" charset="0"/>
                <a:ea typeface="Open Sans" pitchFamily="34" charset="-122"/>
                <a:cs typeface="Open Sans" pitchFamily="34" charset="-120"/>
              </a:rPr>
              <a:t>ResNet blocks</a:t>
            </a:r>
            <a:r>
              <a:rPr lang="en-US" sz="1550" dirty="0">
                <a:solidFill>
                  <a:srgbClr val="443728"/>
                </a:solidFill>
                <a:latin typeface="Open Sans" pitchFamily="34" charset="0"/>
                <a:ea typeface="Open Sans" pitchFamily="34" charset="-122"/>
                <a:cs typeface="Open Sans" pitchFamily="34" charset="-120"/>
              </a:rPr>
              <a:t>. These blocks are renowned for their ability to learn intricate hierarchical features and mitigate the vanishing gradient problem in deep networks, making them suitable for capturing nuanced patterns in accident data.</a:t>
            </a:r>
            <a:endParaRPr lang="en-US" sz="1550" dirty="0"/>
          </a:p>
        </p:txBody>
      </p:sp>
      <p:sp>
        <p:nvSpPr>
          <p:cNvPr id="9" name="Shape 6"/>
          <p:cNvSpPr/>
          <p:nvPr/>
        </p:nvSpPr>
        <p:spPr>
          <a:xfrm>
            <a:off x="5207437" y="3116104"/>
            <a:ext cx="4215408" cy="4492704"/>
          </a:xfrm>
          <a:prstGeom prst="roundRect">
            <a:avLst>
              <a:gd name="adj" fmla="val 1977"/>
            </a:avLst>
          </a:prstGeom>
          <a:solidFill>
            <a:srgbClr val="EBE2E0"/>
          </a:solidFill>
          <a:ln w="7620">
            <a:solidFill>
              <a:srgbClr val="D1C8C6"/>
            </a:solidFill>
            <a:prstDash val="solid"/>
          </a:ln>
        </p:spPr>
      </p:sp>
      <p:sp>
        <p:nvSpPr>
          <p:cNvPr id="10" name="Shape 7"/>
          <p:cNvSpPr/>
          <p:nvPr/>
        </p:nvSpPr>
        <p:spPr>
          <a:xfrm>
            <a:off x="5413415" y="3322082"/>
            <a:ext cx="595313" cy="595313"/>
          </a:xfrm>
          <a:prstGeom prst="roundRect">
            <a:avLst>
              <a:gd name="adj" fmla="val 15358451"/>
            </a:avLst>
          </a:prstGeom>
          <a:solidFill>
            <a:srgbClr val="835E54"/>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77126" y="3485674"/>
            <a:ext cx="267891" cy="267891"/>
          </a:xfrm>
          <a:prstGeom prst="rect">
            <a:avLst/>
          </a:prstGeom>
        </p:spPr>
      </p:pic>
      <p:sp>
        <p:nvSpPr>
          <p:cNvPr id="12" name="Text 8"/>
          <p:cNvSpPr/>
          <p:nvPr/>
        </p:nvSpPr>
        <p:spPr>
          <a:xfrm>
            <a:off x="5413415" y="411575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Initial ResNet Results</a:t>
            </a:r>
            <a:endParaRPr lang="en-US" sz="1950" dirty="0"/>
          </a:p>
        </p:txBody>
      </p:sp>
      <p:sp>
        <p:nvSpPr>
          <p:cNvPr id="13" name="Text 9"/>
          <p:cNvSpPr/>
          <p:nvPr/>
        </p:nvSpPr>
        <p:spPr>
          <a:xfrm>
            <a:off x="5413415" y="4544973"/>
            <a:ext cx="3803452" cy="222277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The initial ResNet model mirrored the challenge faced by XGBoost. While achieving a global accuracy of approximately </a:t>
            </a:r>
            <a:r>
              <a:rPr lang="en-US" sz="1550" b="1" dirty="0">
                <a:solidFill>
                  <a:srgbClr val="443728"/>
                </a:solidFill>
                <a:latin typeface="Open Sans" pitchFamily="34" charset="0"/>
                <a:ea typeface="Open Sans" pitchFamily="34" charset="-122"/>
                <a:cs typeface="Open Sans" pitchFamily="34" charset="-120"/>
              </a:rPr>
              <a:t>84%</a:t>
            </a:r>
            <a:r>
              <a:rPr lang="en-US" sz="1550" dirty="0">
                <a:solidFill>
                  <a:srgbClr val="443728"/>
                </a:solidFill>
                <a:latin typeface="Open Sans" pitchFamily="34" charset="0"/>
                <a:ea typeface="Open Sans" pitchFamily="34" charset="-122"/>
                <a:cs typeface="Open Sans" pitchFamily="34" charset="-120"/>
              </a:rPr>
              <a:t>, it continued to largely ignore the minority classes—"Moderate" and "Severe"—in its predictions, prioritizing overall accuracy.</a:t>
            </a:r>
            <a:endParaRPr lang="en-US" sz="1550" dirty="0"/>
          </a:p>
        </p:txBody>
      </p:sp>
      <p:sp>
        <p:nvSpPr>
          <p:cNvPr id="14" name="Shape 10"/>
          <p:cNvSpPr/>
          <p:nvPr/>
        </p:nvSpPr>
        <p:spPr>
          <a:xfrm>
            <a:off x="9621203" y="3116104"/>
            <a:ext cx="4215289" cy="4492704"/>
          </a:xfrm>
          <a:prstGeom prst="roundRect">
            <a:avLst>
              <a:gd name="adj" fmla="val 1978"/>
            </a:avLst>
          </a:prstGeom>
          <a:solidFill>
            <a:srgbClr val="EBE2E0"/>
          </a:solidFill>
          <a:ln w="7620">
            <a:solidFill>
              <a:srgbClr val="D1C8C6"/>
            </a:solidFill>
            <a:prstDash val="solid"/>
          </a:ln>
        </p:spPr>
      </p:sp>
      <p:sp>
        <p:nvSpPr>
          <p:cNvPr id="15" name="Shape 11"/>
          <p:cNvSpPr/>
          <p:nvPr/>
        </p:nvSpPr>
        <p:spPr>
          <a:xfrm>
            <a:off x="9827181" y="3322082"/>
            <a:ext cx="595313" cy="595313"/>
          </a:xfrm>
          <a:prstGeom prst="roundRect">
            <a:avLst>
              <a:gd name="adj" fmla="val 15358451"/>
            </a:avLst>
          </a:prstGeom>
          <a:solidFill>
            <a:srgbClr val="835E54"/>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990892" y="3485674"/>
            <a:ext cx="267891" cy="267891"/>
          </a:xfrm>
          <a:prstGeom prst="rect">
            <a:avLst/>
          </a:prstGeom>
        </p:spPr>
      </p:pic>
      <p:sp>
        <p:nvSpPr>
          <p:cNvPr id="17" name="Text 12"/>
          <p:cNvSpPr/>
          <p:nvPr/>
        </p:nvSpPr>
        <p:spPr>
          <a:xfrm>
            <a:off x="9827181" y="411575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The Persistent Issue</a:t>
            </a:r>
            <a:endParaRPr lang="en-US" sz="1950" dirty="0"/>
          </a:p>
        </p:txBody>
      </p:sp>
      <p:sp>
        <p:nvSpPr>
          <p:cNvPr id="18" name="Text 13"/>
          <p:cNvSpPr/>
          <p:nvPr/>
        </p:nvSpPr>
        <p:spPr>
          <a:xfrm>
            <a:off x="9827181" y="4544973"/>
            <a:ext cx="3803333" cy="2857857"/>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This behavior, consistent across both classical and initial deep learning models, underscores the profound impact of class imbalance. Maximizing global accuracy without explicit intervention leads to models that are excellent at predicting the frequent "Minor" class but blind to critical rare events.</a:t>
            </a:r>
            <a:endParaRPr lang="en-US" sz="1550" dirty="0"/>
          </a:p>
        </p:txBody>
      </p:sp>
      <p:pic>
        <p:nvPicPr>
          <p:cNvPr id="19" name="Picture 18">
            <a:extLst>
              <a:ext uri="{FF2B5EF4-FFF2-40B4-BE49-F238E27FC236}">
                <a16:creationId xmlns:a16="http://schemas.microsoft.com/office/drawing/2014/main" id="{ABC340E1-ACCB-4B42-9B56-52DC8B14908C}"/>
              </a:ext>
            </a:extLst>
          </p:cNvPr>
          <p:cNvPicPr>
            <a:picLocks noChangeAspect="1"/>
          </p:cNvPicPr>
          <p:nvPr/>
        </p:nvPicPr>
        <p:blipFill>
          <a:blip r:embed="rId7"/>
          <a:stretch>
            <a:fillRect/>
          </a:stretch>
        </p:blipFill>
        <p:spPr>
          <a:xfrm>
            <a:off x="12647754" y="7657028"/>
            <a:ext cx="1982646" cy="6231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69250"/>
            <a:ext cx="7217212"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The Solution: Handling Imbalance</a:t>
            </a:r>
            <a:endParaRPr lang="en-US" sz="3900" dirty="0"/>
          </a:p>
        </p:txBody>
      </p:sp>
      <p:sp>
        <p:nvSpPr>
          <p:cNvPr id="3" name="Text 1"/>
          <p:cNvSpPr/>
          <p:nvPr/>
        </p:nvSpPr>
        <p:spPr>
          <a:xfrm>
            <a:off x="793790" y="1368623"/>
            <a:ext cx="6374963" cy="496133"/>
          </a:xfrm>
          <a:prstGeom prst="rect">
            <a:avLst/>
          </a:prstGeom>
          <a:noFill/>
          <a:ln/>
        </p:spPr>
        <p:txBody>
          <a:bodyPr wrap="none" lIns="0" tIns="0" rIns="0" bIns="0" rtlCol="0" anchor="t"/>
          <a:lstStyle/>
          <a:p>
            <a:pPr marL="0" indent="0" algn="l">
              <a:lnSpc>
                <a:spcPts val="3900"/>
              </a:lnSpc>
              <a:buNone/>
            </a:pPr>
            <a:r>
              <a:rPr lang="en-US" sz="3100" b="1" dirty="0">
                <a:solidFill>
                  <a:srgbClr val="443728"/>
                </a:solidFill>
                <a:latin typeface="Crimson Pro Bold" pitchFamily="34" charset="0"/>
                <a:ea typeface="Crimson Pro Bold" pitchFamily="34" charset="-122"/>
                <a:cs typeface="Crimson Pro Bold" pitchFamily="34" charset="-120"/>
              </a:rPr>
              <a:t>Prioritizing Safety Over Raw Accuracy</a:t>
            </a:r>
            <a:endParaRPr lang="en-US" sz="3100" dirty="0"/>
          </a:p>
        </p:txBody>
      </p:sp>
      <p:sp>
        <p:nvSpPr>
          <p:cNvPr id="4" name="Text 2"/>
          <p:cNvSpPr/>
          <p:nvPr/>
        </p:nvSpPr>
        <p:spPr>
          <a:xfrm>
            <a:off x="793790" y="2162413"/>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To compel the model to effectively learn and predict "Severe" cases, we implemented advanced techniques specifically designed to mitigate the effects of extreme class imbalance. This shift in strategy prioritized the accurate identification of critical events over a misleading overall accuracy.</a:t>
            </a:r>
            <a:endParaRPr lang="en-US" sz="1550" dirty="0"/>
          </a:p>
        </p:txBody>
      </p:sp>
      <p:pic>
        <p:nvPicPr>
          <p:cNvPr id="5" name="Image 0" descr="preencoded.png"/>
          <p:cNvPicPr>
            <a:picLocks noChangeAspect="1"/>
          </p:cNvPicPr>
          <p:nvPr/>
        </p:nvPicPr>
        <p:blipFill>
          <a:blip r:embed="rId3"/>
          <a:stretch>
            <a:fillRect/>
          </a:stretch>
        </p:blipFill>
        <p:spPr>
          <a:xfrm>
            <a:off x="793790" y="3338274"/>
            <a:ext cx="4347567" cy="793790"/>
          </a:xfrm>
          <a:prstGeom prst="rect">
            <a:avLst/>
          </a:prstGeom>
        </p:spPr>
      </p:pic>
      <p:sp>
        <p:nvSpPr>
          <p:cNvPr id="6" name="Text 3"/>
          <p:cNvSpPr/>
          <p:nvPr/>
        </p:nvSpPr>
        <p:spPr>
          <a:xfrm>
            <a:off x="992148" y="433042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443728"/>
                </a:solidFill>
                <a:latin typeface="Crimson Pro Bold" pitchFamily="34" charset="0"/>
                <a:ea typeface="Crimson Pro Bold" pitchFamily="34" charset="-122"/>
                <a:cs typeface="Crimson Pro Bold" pitchFamily="34" charset="-120"/>
              </a:rPr>
              <a:t>Class Weights</a:t>
            </a:r>
            <a:endParaRPr lang="en-US" sz="2300" dirty="0"/>
          </a:p>
        </p:txBody>
      </p:sp>
      <p:sp>
        <p:nvSpPr>
          <p:cNvPr id="7" name="Text 4"/>
          <p:cNvSpPr/>
          <p:nvPr/>
        </p:nvSpPr>
        <p:spPr>
          <a:xfrm>
            <a:off x="992148" y="4821555"/>
            <a:ext cx="3950851" cy="190523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We introduced </a:t>
            </a:r>
            <a:r>
              <a:rPr lang="en-US" sz="1550" b="1" dirty="0">
                <a:solidFill>
                  <a:srgbClr val="443728"/>
                </a:solidFill>
                <a:latin typeface="Open Sans" pitchFamily="34" charset="0"/>
                <a:ea typeface="Open Sans" pitchFamily="34" charset="-122"/>
                <a:cs typeface="Open Sans" pitchFamily="34" charset="-120"/>
              </a:rPr>
              <a:t>class weights</a:t>
            </a:r>
            <a:r>
              <a:rPr lang="en-US" sz="1550" dirty="0">
                <a:solidFill>
                  <a:srgbClr val="443728"/>
                </a:solidFill>
                <a:latin typeface="Open Sans" pitchFamily="34" charset="0"/>
                <a:ea typeface="Open Sans" pitchFamily="34" charset="-122"/>
                <a:cs typeface="Open Sans" pitchFamily="34" charset="-120"/>
              </a:rPr>
              <a:t> during model training. This technique assigns a higher penalty to misclassifications of "Severe" and "Moderate" accidents, effectively forcing the model to pay more attention to these rare but critical events.</a:t>
            </a:r>
            <a:endParaRPr lang="en-US" sz="1550" dirty="0"/>
          </a:p>
        </p:txBody>
      </p:sp>
      <p:pic>
        <p:nvPicPr>
          <p:cNvPr id="8" name="Image 1" descr="preencoded.png"/>
          <p:cNvPicPr>
            <a:picLocks noChangeAspect="1"/>
          </p:cNvPicPr>
          <p:nvPr/>
        </p:nvPicPr>
        <p:blipFill>
          <a:blip r:embed="rId4"/>
          <a:stretch>
            <a:fillRect/>
          </a:stretch>
        </p:blipFill>
        <p:spPr>
          <a:xfrm>
            <a:off x="5141357" y="3338274"/>
            <a:ext cx="4347567" cy="793790"/>
          </a:xfrm>
          <a:prstGeom prst="rect">
            <a:avLst/>
          </a:prstGeom>
        </p:spPr>
      </p:pic>
      <p:sp>
        <p:nvSpPr>
          <p:cNvPr id="9" name="Text 5"/>
          <p:cNvSpPr/>
          <p:nvPr/>
        </p:nvSpPr>
        <p:spPr>
          <a:xfrm>
            <a:off x="5339715" y="433042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443728"/>
                </a:solidFill>
                <a:latin typeface="Crimson Pro Bold" pitchFamily="34" charset="0"/>
                <a:ea typeface="Crimson Pro Bold" pitchFamily="34" charset="-122"/>
                <a:cs typeface="Crimson Pro Bold" pitchFamily="34" charset="-120"/>
              </a:rPr>
              <a:t>Oversampling</a:t>
            </a:r>
            <a:endParaRPr lang="en-US" sz="2300" dirty="0"/>
          </a:p>
        </p:txBody>
      </p:sp>
      <p:sp>
        <p:nvSpPr>
          <p:cNvPr id="10" name="Text 6"/>
          <p:cNvSpPr/>
          <p:nvPr/>
        </p:nvSpPr>
        <p:spPr>
          <a:xfrm>
            <a:off x="5339715" y="4821555"/>
            <a:ext cx="3950851" cy="222277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To provide the model with more examples of underrepresented classes, we utilized </a:t>
            </a:r>
            <a:r>
              <a:rPr lang="en-US" sz="1550" b="1" dirty="0">
                <a:solidFill>
                  <a:srgbClr val="443728"/>
                </a:solidFill>
                <a:latin typeface="Open Sans" pitchFamily="34" charset="0"/>
                <a:ea typeface="Open Sans" pitchFamily="34" charset="-122"/>
                <a:cs typeface="Open Sans" pitchFamily="34" charset="-120"/>
              </a:rPr>
              <a:t>oversampling techniques</a:t>
            </a:r>
            <a:r>
              <a:rPr lang="en-US" sz="1550" dirty="0">
                <a:solidFill>
                  <a:srgbClr val="443728"/>
                </a:solidFill>
                <a:latin typeface="Open Sans" pitchFamily="34" charset="0"/>
                <a:ea typeface="Open Sans" pitchFamily="34" charset="-122"/>
                <a:cs typeface="Open Sans" pitchFamily="34" charset="-120"/>
              </a:rPr>
              <a:t>. This artificially increased the number of "Severe" and "Moderate" accident examples in the training data, allowing the model to learn their patterns more effectively.</a:t>
            </a:r>
            <a:endParaRPr lang="en-US" sz="1550" dirty="0"/>
          </a:p>
        </p:txBody>
      </p:sp>
      <p:pic>
        <p:nvPicPr>
          <p:cNvPr id="11" name="Image 2" descr="preencoded.png"/>
          <p:cNvPicPr>
            <a:picLocks noChangeAspect="1"/>
          </p:cNvPicPr>
          <p:nvPr/>
        </p:nvPicPr>
        <p:blipFill>
          <a:blip r:embed="rId5"/>
          <a:stretch>
            <a:fillRect/>
          </a:stretch>
        </p:blipFill>
        <p:spPr>
          <a:xfrm>
            <a:off x="9488924" y="3338274"/>
            <a:ext cx="4347567" cy="793790"/>
          </a:xfrm>
          <a:prstGeom prst="rect">
            <a:avLst/>
          </a:prstGeom>
        </p:spPr>
      </p:pic>
      <p:sp>
        <p:nvSpPr>
          <p:cNvPr id="12" name="Text 7"/>
          <p:cNvSpPr/>
          <p:nvPr/>
        </p:nvSpPr>
        <p:spPr>
          <a:xfrm>
            <a:off x="9687282" y="4330422"/>
            <a:ext cx="3792736" cy="372070"/>
          </a:xfrm>
          <a:prstGeom prst="rect">
            <a:avLst/>
          </a:prstGeom>
          <a:noFill/>
          <a:ln/>
        </p:spPr>
        <p:txBody>
          <a:bodyPr wrap="none" lIns="0" tIns="0" rIns="0" bIns="0" rtlCol="0" anchor="t"/>
          <a:lstStyle/>
          <a:p>
            <a:pPr marL="0" indent="0" algn="l">
              <a:lnSpc>
                <a:spcPts val="2900"/>
              </a:lnSpc>
              <a:buNone/>
            </a:pPr>
            <a:r>
              <a:rPr lang="en-US" sz="2300" b="1" dirty="0">
                <a:solidFill>
                  <a:srgbClr val="443728"/>
                </a:solidFill>
                <a:latin typeface="Crimson Pro Bold" pitchFamily="34" charset="0"/>
                <a:ea typeface="Crimson Pro Bold" pitchFamily="34" charset="-122"/>
                <a:cs typeface="Crimson Pro Bold" pitchFamily="34" charset="-120"/>
              </a:rPr>
              <a:t>Weighted ResNet Architecture</a:t>
            </a:r>
            <a:endParaRPr lang="en-US" sz="2300" dirty="0"/>
          </a:p>
        </p:txBody>
      </p:sp>
      <p:sp>
        <p:nvSpPr>
          <p:cNvPr id="13" name="Text 8"/>
          <p:cNvSpPr/>
          <p:nvPr/>
        </p:nvSpPr>
        <p:spPr>
          <a:xfrm>
            <a:off x="9687282" y="4821555"/>
            <a:ext cx="3950851" cy="254031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Building on the ResNet foundation, we developed a </a:t>
            </a:r>
            <a:r>
              <a:rPr lang="en-US" sz="1550" b="1" dirty="0">
                <a:solidFill>
                  <a:srgbClr val="443728"/>
                </a:solidFill>
                <a:latin typeface="Open Sans" pitchFamily="34" charset="0"/>
                <a:ea typeface="Open Sans" pitchFamily="34" charset="-122"/>
                <a:cs typeface="Open Sans" pitchFamily="34" charset="-120"/>
              </a:rPr>
              <a:t>specialized Weighted ResNet architecture</a:t>
            </a:r>
            <a:r>
              <a:rPr lang="en-US" sz="1550" dirty="0">
                <a:solidFill>
                  <a:srgbClr val="443728"/>
                </a:solidFill>
                <a:latin typeface="Open Sans" pitchFamily="34" charset="0"/>
                <a:ea typeface="Open Sans" pitchFamily="34" charset="-122"/>
                <a:cs typeface="Open Sans" pitchFamily="34" charset="-120"/>
              </a:rPr>
              <a:t>. This design inherently incorporates mechanisms to handle imbalanced data, ensuring that the model's internal learning processes are biased towards the identification of critical classes.</a:t>
            </a:r>
            <a:endParaRPr lang="en-US" sz="1550" dirty="0"/>
          </a:p>
        </p:txBody>
      </p:sp>
      <p:pic>
        <p:nvPicPr>
          <p:cNvPr id="14" name="Picture 13">
            <a:extLst>
              <a:ext uri="{FF2B5EF4-FFF2-40B4-BE49-F238E27FC236}">
                <a16:creationId xmlns:a16="http://schemas.microsoft.com/office/drawing/2014/main" id="{25D1F5E9-A0CE-4027-8DD2-3F4AB07D933D}"/>
              </a:ext>
            </a:extLst>
          </p:cNvPr>
          <p:cNvPicPr>
            <a:picLocks noChangeAspect="1"/>
          </p:cNvPicPr>
          <p:nvPr/>
        </p:nvPicPr>
        <p:blipFill>
          <a:blip r:embed="rId6"/>
          <a:stretch>
            <a:fillRect/>
          </a:stretch>
        </p:blipFill>
        <p:spPr>
          <a:xfrm>
            <a:off x="12641658" y="7596068"/>
            <a:ext cx="1982646" cy="6231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67239"/>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The Real-World Result</a:t>
            </a:r>
            <a:endParaRPr lang="en-US" sz="3900" dirty="0"/>
          </a:p>
        </p:txBody>
      </p:sp>
      <p:sp>
        <p:nvSpPr>
          <p:cNvPr id="3" name="Text 1"/>
          <p:cNvSpPr/>
          <p:nvPr/>
        </p:nvSpPr>
        <p:spPr>
          <a:xfrm>
            <a:off x="793790" y="1466612"/>
            <a:ext cx="5682139" cy="496133"/>
          </a:xfrm>
          <a:prstGeom prst="rect">
            <a:avLst/>
          </a:prstGeom>
          <a:noFill/>
          <a:ln/>
        </p:spPr>
        <p:txBody>
          <a:bodyPr wrap="none" lIns="0" tIns="0" rIns="0" bIns="0" rtlCol="0" anchor="t"/>
          <a:lstStyle/>
          <a:p>
            <a:pPr marL="0" indent="0" algn="l">
              <a:lnSpc>
                <a:spcPts val="3900"/>
              </a:lnSpc>
              <a:buNone/>
            </a:pPr>
            <a:r>
              <a:rPr lang="en-US" sz="3100" b="1" dirty="0">
                <a:solidFill>
                  <a:srgbClr val="443728"/>
                </a:solidFill>
                <a:latin typeface="Crimson Pro Bold" pitchFamily="34" charset="0"/>
                <a:ea typeface="Crimson Pro Bold" pitchFamily="34" charset="-122"/>
                <a:cs typeface="Crimson Pro Bold" pitchFamily="34" charset="-120"/>
              </a:rPr>
              <a:t>The Trade-off: Accuracy vs. Recall</a:t>
            </a:r>
            <a:endParaRPr lang="en-US" sz="3100" dirty="0"/>
          </a:p>
        </p:txBody>
      </p:sp>
      <p:sp>
        <p:nvSpPr>
          <p:cNvPr id="4" name="Text 2"/>
          <p:cNvSpPr/>
          <p:nvPr/>
        </p:nvSpPr>
        <p:spPr>
          <a:xfrm>
            <a:off x="793790" y="226040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The implementation of imbalance handling techniques led to a significant paradigm shift in our model's performance, prioritizing the detection of critical events over a simplistic accuracy metric.</a:t>
            </a:r>
            <a:endParaRPr lang="en-US" sz="1550" dirty="0"/>
          </a:p>
        </p:txBody>
      </p:sp>
      <p:sp>
        <p:nvSpPr>
          <p:cNvPr id="5" name="Shape 3"/>
          <p:cNvSpPr/>
          <p:nvPr/>
        </p:nvSpPr>
        <p:spPr>
          <a:xfrm>
            <a:off x="793790" y="3217902"/>
            <a:ext cx="5498902" cy="248007"/>
          </a:xfrm>
          <a:prstGeom prst="roundRect">
            <a:avLst>
              <a:gd name="adj" fmla="val 33612"/>
            </a:avLst>
          </a:prstGeom>
          <a:solidFill>
            <a:srgbClr val="EBE2E0"/>
          </a:solidFill>
          <a:ln w="7620">
            <a:solidFill>
              <a:srgbClr val="D1C8C6"/>
            </a:solidFill>
            <a:prstDash val="solid"/>
          </a:ln>
        </p:spPr>
      </p:sp>
      <p:sp>
        <p:nvSpPr>
          <p:cNvPr id="6" name="Shape 4"/>
          <p:cNvSpPr/>
          <p:nvPr/>
        </p:nvSpPr>
        <p:spPr>
          <a:xfrm>
            <a:off x="793790" y="3217902"/>
            <a:ext cx="3890367" cy="248007"/>
          </a:xfrm>
          <a:prstGeom prst="roundRect">
            <a:avLst>
              <a:gd name="adj" fmla="val 33612"/>
            </a:avLst>
          </a:prstGeom>
          <a:solidFill>
            <a:srgbClr val="835E54"/>
          </a:solidFill>
          <a:ln/>
        </p:spPr>
      </p:sp>
      <p:sp>
        <p:nvSpPr>
          <p:cNvPr id="7" name="Text 5"/>
          <p:cNvSpPr/>
          <p:nvPr/>
        </p:nvSpPr>
        <p:spPr>
          <a:xfrm>
            <a:off x="6441519" y="3217902"/>
            <a:ext cx="749618" cy="248007"/>
          </a:xfrm>
          <a:prstGeom prst="rect">
            <a:avLst/>
          </a:prstGeom>
          <a:noFill/>
          <a:ln/>
        </p:spPr>
        <p:txBody>
          <a:bodyPr wrap="none" lIns="0" tIns="0" rIns="0" bIns="0" rtlCol="0" anchor="t"/>
          <a:lstStyle/>
          <a:p>
            <a:pPr marL="0" indent="0" algn="l">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70.75%</a:t>
            </a:r>
            <a:endParaRPr lang="en-US" sz="1950" dirty="0"/>
          </a:p>
        </p:txBody>
      </p:sp>
      <p:sp>
        <p:nvSpPr>
          <p:cNvPr id="8" name="Text 6"/>
          <p:cNvSpPr/>
          <p:nvPr/>
        </p:nvSpPr>
        <p:spPr>
          <a:xfrm>
            <a:off x="793790" y="371391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New Accuracy</a:t>
            </a:r>
            <a:endParaRPr lang="en-US" sz="1950" dirty="0"/>
          </a:p>
        </p:txBody>
      </p:sp>
      <p:sp>
        <p:nvSpPr>
          <p:cNvPr id="9" name="Text 7"/>
          <p:cNvSpPr/>
          <p:nvPr/>
        </p:nvSpPr>
        <p:spPr>
          <a:xfrm>
            <a:off x="793790" y="4143137"/>
            <a:ext cx="6397347" cy="95261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The overall accuracy of our </a:t>
            </a:r>
            <a:r>
              <a:rPr lang="en-US" sz="1550" b="1" dirty="0">
                <a:solidFill>
                  <a:srgbClr val="443728"/>
                </a:solidFill>
                <a:latin typeface="Open Sans" pitchFamily="34" charset="0"/>
                <a:ea typeface="Open Sans" pitchFamily="34" charset="-122"/>
                <a:cs typeface="Open Sans" pitchFamily="34" charset="-120"/>
              </a:rPr>
              <a:t>Weighted ResNet</a:t>
            </a:r>
            <a:r>
              <a:rPr lang="en-US" sz="1550" dirty="0">
                <a:solidFill>
                  <a:srgbClr val="443728"/>
                </a:solidFill>
                <a:latin typeface="Open Sans" pitchFamily="34" charset="0"/>
                <a:ea typeface="Open Sans" pitchFamily="34" charset="-122"/>
                <a:cs typeface="Open Sans" pitchFamily="34" charset="-120"/>
              </a:rPr>
              <a:t> model decreased to 70.75% from the initial 84%. This deliberate trade-off reflects the model's new focus on critical classifications.</a:t>
            </a:r>
            <a:endParaRPr lang="en-US" sz="1550" dirty="0"/>
          </a:p>
        </p:txBody>
      </p:sp>
      <p:sp>
        <p:nvSpPr>
          <p:cNvPr id="10" name="Shape 8"/>
          <p:cNvSpPr/>
          <p:nvPr/>
        </p:nvSpPr>
        <p:spPr>
          <a:xfrm>
            <a:off x="7439144" y="3217902"/>
            <a:ext cx="4167426" cy="248007"/>
          </a:xfrm>
          <a:prstGeom prst="roundRect">
            <a:avLst>
              <a:gd name="adj" fmla="val 33612"/>
            </a:avLst>
          </a:prstGeom>
          <a:solidFill>
            <a:srgbClr val="EBE2E0"/>
          </a:solidFill>
          <a:ln w="7620">
            <a:solidFill>
              <a:srgbClr val="D1C8C6"/>
            </a:solidFill>
            <a:prstDash val="solid"/>
          </a:ln>
        </p:spPr>
      </p:sp>
      <p:sp>
        <p:nvSpPr>
          <p:cNvPr id="11" name="Text 9"/>
          <p:cNvSpPr/>
          <p:nvPr/>
        </p:nvSpPr>
        <p:spPr>
          <a:xfrm>
            <a:off x="11755398" y="3217902"/>
            <a:ext cx="2081212" cy="248007"/>
          </a:xfrm>
          <a:prstGeom prst="rect">
            <a:avLst/>
          </a:prstGeom>
          <a:noFill/>
          <a:ln/>
        </p:spPr>
        <p:txBody>
          <a:bodyPr wrap="none" lIns="0" tIns="0" rIns="0" bIns="0" rtlCol="0" anchor="t"/>
          <a:lstStyle/>
          <a:p>
            <a:pPr marL="0" indent="0" algn="l">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Significant Increase</a:t>
            </a:r>
            <a:endParaRPr lang="en-US" sz="1950" dirty="0"/>
          </a:p>
        </p:txBody>
      </p:sp>
      <p:sp>
        <p:nvSpPr>
          <p:cNvPr id="12" name="Text 10"/>
          <p:cNvSpPr/>
          <p:nvPr/>
        </p:nvSpPr>
        <p:spPr>
          <a:xfrm>
            <a:off x="7439144" y="3713917"/>
            <a:ext cx="2728436"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Severe Accident Detection</a:t>
            </a:r>
            <a:endParaRPr lang="en-US" sz="1950" dirty="0"/>
          </a:p>
        </p:txBody>
      </p:sp>
      <p:sp>
        <p:nvSpPr>
          <p:cNvPr id="13" name="Text 11"/>
          <p:cNvSpPr/>
          <p:nvPr/>
        </p:nvSpPr>
        <p:spPr>
          <a:xfrm>
            <a:off x="7439144" y="4143137"/>
            <a:ext cx="6397466" cy="127015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Crucially, the model's ability to detect </a:t>
            </a:r>
            <a:r>
              <a:rPr lang="en-US" sz="1550" b="1" dirty="0">
                <a:solidFill>
                  <a:srgbClr val="443728"/>
                </a:solidFill>
                <a:latin typeface="Open Sans" pitchFamily="34" charset="0"/>
                <a:ea typeface="Open Sans" pitchFamily="34" charset="-122"/>
                <a:cs typeface="Open Sans" pitchFamily="34" charset="-120"/>
              </a:rPr>
              <a:t>dangerous accidents improved significantly</a:t>
            </a:r>
            <a:r>
              <a:rPr lang="en-US" sz="1550" dirty="0">
                <a:solidFill>
                  <a:srgbClr val="443728"/>
                </a:solidFill>
                <a:latin typeface="Open Sans" pitchFamily="34" charset="0"/>
                <a:ea typeface="Open Sans" pitchFamily="34" charset="-122"/>
                <a:cs typeface="Open Sans" pitchFamily="34" charset="-120"/>
              </a:rPr>
              <a:t>. While the raw accuracy dropped, the </a:t>
            </a:r>
            <a:r>
              <a:rPr lang="en-US" sz="1550" b="1" dirty="0">
                <a:solidFill>
                  <a:srgbClr val="443728"/>
                </a:solidFill>
                <a:latin typeface="Open Sans" pitchFamily="34" charset="0"/>
                <a:ea typeface="Open Sans" pitchFamily="34" charset="-122"/>
                <a:cs typeface="Open Sans" pitchFamily="34" charset="-120"/>
              </a:rPr>
              <a:t>recall for severe cases dramatically increased</a:t>
            </a:r>
            <a:r>
              <a:rPr lang="en-US" sz="1550" dirty="0">
                <a:solidFill>
                  <a:srgbClr val="443728"/>
                </a:solidFill>
                <a:latin typeface="Open Sans" pitchFamily="34" charset="0"/>
                <a:ea typeface="Open Sans" pitchFamily="34" charset="-122"/>
                <a:cs typeface="Open Sans" pitchFamily="34" charset="-120"/>
              </a:rPr>
              <a:t>, demonstrating a more valuable and safer predictive capability.</a:t>
            </a:r>
            <a:endParaRPr lang="en-US" sz="1550" dirty="0"/>
          </a:p>
        </p:txBody>
      </p:sp>
      <p:sp>
        <p:nvSpPr>
          <p:cNvPr id="14" name="Text 12"/>
          <p:cNvSpPr/>
          <p:nvPr/>
        </p:nvSpPr>
        <p:spPr>
          <a:xfrm>
            <a:off x="793790" y="5710952"/>
            <a:ext cx="3731776" cy="372070"/>
          </a:xfrm>
          <a:prstGeom prst="rect">
            <a:avLst/>
          </a:prstGeom>
          <a:noFill/>
          <a:ln/>
        </p:spPr>
        <p:txBody>
          <a:bodyPr wrap="none" lIns="0" tIns="0" rIns="0" bIns="0" rtlCol="0" anchor="t"/>
          <a:lstStyle/>
          <a:p>
            <a:pPr marL="0" indent="0" algn="l">
              <a:lnSpc>
                <a:spcPts val="2900"/>
              </a:lnSpc>
              <a:buNone/>
            </a:pPr>
            <a:r>
              <a:rPr lang="en-US" sz="2300" b="1" dirty="0">
                <a:solidFill>
                  <a:srgbClr val="443728"/>
                </a:solidFill>
                <a:latin typeface="Crimson Pro Bold" pitchFamily="34" charset="0"/>
                <a:ea typeface="Crimson Pro Bold" pitchFamily="34" charset="-122"/>
                <a:cs typeface="Crimson Pro Bold" pitchFamily="34" charset="-120"/>
              </a:rPr>
              <a:t>Conclusion: Safety-Critical AI</a:t>
            </a:r>
            <a:endParaRPr lang="en-US" sz="2300" dirty="0"/>
          </a:p>
        </p:txBody>
      </p:sp>
      <p:sp>
        <p:nvSpPr>
          <p:cNvPr id="15" name="Text 13"/>
          <p:cNvSpPr/>
          <p:nvPr/>
        </p:nvSpPr>
        <p:spPr>
          <a:xfrm>
            <a:off x="1091446" y="6603921"/>
            <a:ext cx="12745164"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In the realm of safety-critical AI, a 70% accurate model that reliably catches severe crashes is unequivocally superior to an 84% accurate model that effectively ignores them. Prioritizing recall for critical events is paramount.</a:t>
            </a:r>
            <a:endParaRPr lang="en-US" sz="1550" dirty="0"/>
          </a:p>
        </p:txBody>
      </p:sp>
      <p:sp>
        <p:nvSpPr>
          <p:cNvPr id="16" name="Shape 14"/>
          <p:cNvSpPr/>
          <p:nvPr/>
        </p:nvSpPr>
        <p:spPr>
          <a:xfrm>
            <a:off x="793790" y="6380678"/>
            <a:ext cx="22860" cy="1081564"/>
          </a:xfrm>
          <a:prstGeom prst="rect">
            <a:avLst/>
          </a:prstGeom>
          <a:solidFill>
            <a:srgbClr val="835E54"/>
          </a:solidFill>
          <a:ln/>
        </p:spPr>
      </p:sp>
      <p:pic>
        <p:nvPicPr>
          <p:cNvPr id="17" name="Picture 16">
            <a:extLst>
              <a:ext uri="{FF2B5EF4-FFF2-40B4-BE49-F238E27FC236}">
                <a16:creationId xmlns:a16="http://schemas.microsoft.com/office/drawing/2014/main" id="{0163EEA8-64C8-450B-8369-842A7D4925E0}"/>
              </a:ext>
            </a:extLst>
          </p:cNvPr>
          <p:cNvPicPr>
            <a:picLocks noChangeAspect="1"/>
          </p:cNvPicPr>
          <p:nvPr/>
        </p:nvPicPr>
        <p:blipFill>
          <a:blip r:embed="rId3"/>
          <a:stretch>
            <a:fillRect/>
          </a:stretch>
        </p:blipFill>
        <p:spPr>
          <a:xfrm>
            <a:off x="12635562" y="7559492"/>
            <a:ext cx="1982646" cy="6231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90227B-3282-46B3-A69A-40AD61FAC6BB}"/>
              </a:ext>
            </a:extLst>
          </p:cNvPr>
          <p:cNvPicPr>
            <a:picLocks noChangeAspect="1"/>
          </p:cNvPicPr>
          <p:nvPr/>
        </p:nvPicPr>
        <p:blipFill>
          <a:blip r:embed="rId2"/>
          <a:stretch>
            <a:fillRect/>
          </a:stretch>
        </p:blipFill>
        <p:spPr>
          <a:xfrm>
            <a:off x="832294" y="451821"/>
            <a:ext cx="12965812" cy="7078016"/>
          </a:xfrm>
          <a:prstGeom prst="rect">
            <a:avLst/>
          </a:prstGeom>
        </p:spPr>
      </p:pic>
      <p:pic>
        <p:nvPicPr>
          <p:cNvPr id="5" name="Picture 4">
            <a:extLst>
              <a:ext uri="{FF2B5EF4-FFF2-40B4-BE49-F238E27FC236}">
                <a16:creationId xmlns:a16="http://schemas.microsoft.com/office/drawing/2014/main" id="{0D15B82B-FEB7-4055-9DC4-39A6231F9379}"/>
              </a:ext>
            </a:extLst>
          </p:cNvPr>
          <p:cNvPicPr>
            <a:picLocks noChangeAspect="1"/>
          </p:cNvPicPr>
          <p:nvPr/>
        </p:nvPicPr>
        <p:blipFill>
          <a:blip r:embed="rId3"/>
          <a:stretch>
            <a:fillRect/>
          </a:stretch>
        </p:blipFill>
        <p:spPr>
          <a:xfrm>
            <a:off x="12649200" y="7551352"/>
            <a:ext cx="1981200" cy="628650"/>
          </a:xfrm>
          <a:prstGeom prst="rect">
            <a:avLst/>
          </a:prstGeom>
        </p:spPr>
      </p:pic>
    </p:spTree>
    <p:extLst>
      <p:ext uri="{BB962C8B-B14F-4D97-AF65-F5344CB8AC3E}">
        <p14:creationId xmlns:p14="http://schemas.microsoft.com/office/powerpoint/2010/main" val="1453120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20039"/>
            <a:ext cx="9980890"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The Importance of Context in Model Evaluation</a:t>
            </a:r>
            <a:endParaRPr lang="en-US" sz="3900" dirty="0"/>
          </a:p>
        </p:txBody>
      </p:sp>
      <p:sp>
        <p:nvSpPr>
          <p:cNvPr id="3" name="Text 1"/>
          <p:cNvSpPr/>
          <p:nvPr/>
        </p:nvSpPr>
        <p:spPr>
          <a:xfrm>
            <a:off x="793790" y="173695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Beyond raw numbers, understanding the context and implications of model performance is vital, especially when lives are at stake. This insight is key for data scientists and safety engineers.</a:t>
            </a:r>
            <a:endParaRPr lang="en-US" sz="1550" dirty="0"/>
          </a:p>
        </p:txBody>
      </p:sp>
      <p:sp>
        <p:nvSpPr>
          <p:cNvPr id="4" name="Shape 2"/>
          <p:cNvSpPr/>
          <p:nvPr/>
        </p:nvSpPr>
        <p:spPr>
          <a:xfrm>
            <a:off x="793790" y="2595273"/>
            <a:ext cx="13042821" cy="3063954"/>
          </a:xfrm>
          <a:prstGeom prst="roundRect">
            <a:avLst>
              <a:gd name="adj" fmla="val 2721"/>
            </a:avLst>
          </a:prstGeom>
          <a:solidFill>
            <a:srgbClr val="EBE2E0"/>
          </a:solidFill>
          <a:ln w="7620">
            <a:solidFill>
              <a:srgbClr val="D1C8C6"/>
            </a:solidFill>
            <a:prstDash val="solid"/>
          </a:ln>
        </p:spPr>
      </p:sp>
      <p:sp>
        <p:nvSpPr>
          <p:cNvPr id="5" name="Shape 3"/>
          <p:cNvSpPr/>
          <p:nvPr/>
        </p:nvSpPr>
        <p:spPr>
          <a:xfrm>
            <a:off x="801410" y="2602893"/>
            <a:ext cx="4342448" cy="3048714"/>
          </a:xfrm>
          <a:prstGeom prst="roundRect">
            <a:avLst>
              <a:gd name="adj" fmla="val 2734"/>
            </a:avLst>
          </a:prstGeom>
          <a:solidFill>
            <a:srgbClr val="EBE2E0"/>
          </a:solidFill>
          <a:ln/>
        </p:spPr>
      </p:sp>
      <p:sp>
        <p:nvSpPr>
          <p:cNvPr id="6" name="Text 4"/>
          <p:cNvSpPr/>
          <p:nvPr/>
        </p:nvSpPr>
        <p:spPr>
          <a:xfrm>
            <a:off x="999768" y="280125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Beyond Accuracy</a:t>
            </a:r>
            <a:endParaRPr lang="en-US" sz="1950" dirty="0"/>
          </a:p>
        </p:txBody>
      </p:sp>
      <p:sp>
        <p:nvSpPr>
          <p:cNvPr id="7" name="Text 5"/>
          <p:cNvSpPr/>
          <p:nvPr/>
        </p:nvSpPr>
        <p:spPr>
          <a:xfrm>
            <a:off x="999768" y="3230471"/>
            <a:ext cx="3945731" cy="222277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While accuracy is often the go-to metric, for imbalanced datasets and safety-critical applications, it can be a misleading indicator. Metrics like </a:t>
            </a:r>
            <a:r>
              <a:rPr lang="en-US" sz="1550" b="1" dirty="0">
                <a:solidFill>
                  <a:srgbClr val="443728"/>
                </a:solidFill>
                <a:latin typeface="Open Sans" pitchFamily="34" charset="0"/>
                <a:ea typeface="Open Sans" pitchFamily="34" charset="-122"/>
                <a:cs typeface="Open Sans" pitchFamily="34" charset="-120"/>
              </a:rPr>
              <a:t>recall, precision, and F1-score</a:t>
            </a:r>
            <a:r>
              <a:rPr lang="en-US" sz="1550" dirty="0">
                <a:solidFill>
                  <a:srgbClr val="443728"/>
                </a:solidFill>
                <a:latin typeface="Open Sans" pitchFamily="34" charset="0"/>
                <a:ea typeface="Open Sans" pitchFamily="34" charset="-122"/>
                <a:cs typeface="Open Sans" pitchFamily="34" charset="-120"/>
              </a:rPr>
              <a:t> for each class provide a more nuanced and honest picture of a model's true utility.</a:t>
            </a:r>
            <a:endParaRPr lang="en-US" sz="1550" dirty="0"/>
          </a:p>
        </p:txBody>
      </p:sp>
      <p:sp>
        <p:nvSpPr>
          <p:cNvPr id="8" name="Shape 6"/>
          <p:cNvSpPr/>
          <p:nvPr/>
        </p:nvSpPr>
        <p:spPr>
          <a:xfrm>
            <a:off x="5143857" y="2602893"/>
            <a:ext cx="4342567" cy="3048714"/>
          </a:xfrm>
          <a:prstGeom prst="rect">
            <a:avLst/>
          </a:prstGeom>
          <a:solidFill>
            <a:srgbClr val="EBE2E0"/>
          </a:solidFill>
          <a:ln/>
        </p:spPr>
      </p:sp>
      <p:sp>
        <p:nvSpPr>
          <p:cNvPr id="9" name="Shape 7"/>
          <p:cNvSpPr/>
          <p:nvPr/>
        </p:nvSpPr>
        <p:spPr>
          <a:xfrm>
            <a:off x="5143857" y="2602893"/>
            <a:ext cx="22860" cy="3048714"/>
          </a:xfrm>
          <a:prstGeom prst="roundRect">
            <a:avLst>
              <a:gd name="adj" fmla="val 364651"/>
            </a:avLst>
          </a:prstGeom>
          <a:solidFill>
            <a:srgbClr val="D1C8C6"/>
          </a:solidFill>
          <a:ln/>
        </p:spPr>
      </p:sp>
      <p:sp>
        <p:nvSpPr>
          <p:cNvPr id="10" name="Text 8"/>
          <p:cNvSpPr/>
          <p:nvPr/>
        </p:nvSpPr>
        <p:spPr>
          <a:xfrm>
            <a:off x="5342215" y="280125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Cost of Error</a:t>
            </a:r>
            <a:endParaRPr lang="en-US" sz="1950" dirty="0"/>
          </a:p>
        </p:txBody>
      </p:sp>
      <p:sp>
        <p:nvSpPr>
          <p:cNvPr id="11" name="Text 9"/>
          <p:cNvSpPr/>
          <p:nvPr/>
        </p:nvSpPr>
        <p:spPr>
          <a:xfrm>
            <a:off x="5342215" y="3230471"/>
            <a:ext cx="3945850" cy="222277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The cost of a false negative (failing to predict a severe accident) is astronomically higher than the cost of a false positive (predicting a severe accident that turns out to be minor). Model evaluation must reflect these real-world consequences.</a:t>
            </a:r>
            <a:endParaRPr lang="en-US" sz="1550" dirty="0"/>
          </a:p>
        </p:txBody>
      </p:sp>
      <p:sp>
        <p:nvSpPr>
          <p:cNvPr id="12" name="Shape 10"/>
          <p:cNvSpPr/>
          <p:nvPr/>
        </p:nvSpPr>
        <p:spPr>
          <a:xfrm>
            <a:off x="9486424" y="2602893"/>
            <a:ext cx="4342567" cy="3048714"/>
          </a:xfrm>
          <a:prstGeom prst="rect">
            <a:avLst/>
          </a:prstGeom>
          <a:solidFill>
            <a:srgbClr val="EBE2E0"/>
          </a:solidFill>
          <a:ln/>
        </p:spPr>
      </p:sp>
      <p:sp>
        <p:nvSpPr>
          <p:cNvPr id="13" name="Shape 11"/>
          <p:cNvSpPr/>
          <p:nvPr/>
        </p:nvSpPr>
        <p:spPr>
          <a:xfrm>
            <a:off x="9486424" y="2602893"/>
            <a:ext cx="22860" cy="3048714"/>
          </a:xfrm>
          <a:prstGeom prst="roundRect">
            <a:avLst>
              <a:gd name="adj" fmla="val 364651"/>
            </a:avLst>
          </a:prstGeom>
          <a:solidFill>
            <a:srgbClr val="D1C8C6"/>
          </a:solidFill>
          <a:ln/>
        </p:spPr>
      </p:sp>
      <p:sp>
        <p:nvSpPr>
          <p:cNvPr id="14" name="Text 12"/>
          <p:cNvSpPr/>
          <p:nvPr/>
        </p:nvSpPr>
        <p:spPr>
          <a:xfrm>
            <a:off x="9684782" y="280125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Ethical AI</a:t>
            </a:r>
            <a:endParaRPr lang="en-US" sz="1950" dirty="0"/>
          </a:p>
        </p:txBody>
      </p:sp>
      <p:sp>
        <p:nvSpPr>
          <p:cNvPr id="15" name="Text 13"/>
          <p:cNvSpPr/>
          <p:nvPr/>
        </p:nvSpPr>
        <p:spPr>
          <a:xfrm>
            <a:off x="9684782" y="3230471"/>
            <a:ext cx="3945850" cy="190523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Developing ethical AI in safety contexts means building models that are fair, transparent, and prioritize the prevention of harm over statistical optimization for benign outcomes. It requires a human-centric approach to metric selection.</a:t>
            </a:r>
            <a:endParaRPr lang="en-US" sz="1550" dirty="0"/>
          </a:p>
        </p:txBody>
      </p:sp>
      <p:pic>
        <p:nvPicPr>
          <p:cNvPr id="16" name="Picture 15">
            <a:extLst>
              <a:ext uri="{FF2B5EF4-FFF2-40B4-BE49-F238E27FC236}">
                <a16:creationId xmlns:a16="http://schemas.microsoft.com/office/drawing/2014/main" id="{19064E1D-72FB-4FDE-8D7F-CABD0297B1C2}"/>
              </a:ext>
            </a:extLst>
          </p:cNvPr>
          <p:cNvPicPr>
            <a:picLocks noChangeAspect="1"/>
          </p:cNvPicPr>
          <p:nvPr/>
        </p:nvPicPr>
        <p:blipFill>
          <a:blip r:embed="rId3"/>
          <a:stretch>
            <a:fillRect/>
          </a:stretch>
        </p:blipFill>
        <p:spPr>
          <a:xfrm>
            <a:off x="12629466" y="7596068"/>
            <a:ext cx="1982646" cy="6231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1530</Words>
  <Application>Microsoft Office PowerPoint</Application>
  <PresentationFormat>Custom</PresentationFormat>
  <Paragraphs>98</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Open Sans</vt:lpstr>
      <vt:lpstr>Crimson Pro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alaa wafiek</cp:lastModifiedBy>
  <cp:revision>3</cp:revision>
  <dcterms:created xsi:type="dcterms:W3CDTF">2025-12-11T08:28:04Z</dcterms:created>
  <dcterms:modified xsi:type="dcterms:W3CDTF">2025-12-11T08:48:38Z</dcterms:modified>
</cp:coreProperties>
</file>